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Default Extension="bin" ContentType="application/vnd.openxmlformats-officedocument.oleObject"/>
  <Override PartName="/ppt/theme/theme4.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50" r:id="rId1"/>
    <p:sldMasterId id="2147483653" r:id="rId2"/>
  </p:sldMasterIdLst>
  <p:notesMasterIdLst>
    <p:notesMasterId r:id="rId4"/>
  </p:notesMasterIdLst>
  <p:handoutMasterIdLst>
    <p:handoutMasterId r:id="rId5"/>
  </p:handoutMasterIdLst>
  <p:sldIdLst>
    <p:sldId id="256" r:id="rId3"/>
  </p:sldIdLst>
  <p:sldSz cx="30275213" cy="42803763"/>
  <p:notesSz cx="6742113" cy="9872663"/>
  <p:defaultText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4316">
          <p15:clr>
            <a:srgbClr val="A4A3A4"/>
          </p15:clr>
        </p15:guide>
        <p15:guide id="2" orient="horz" pos="375">
          <p15:clr>
            <a:srgbClr val="A4A3A4"/>
          </p15:clr>
        </p15:guide>
        <p15:guide id="3" orient="horz" pos="26214">
          <p15:clr>
            <a:srgbClr val="A4A3A4"/>
          </p15:clr>
        </p15:guide>
        <p15:guide id="4" orient="horz">
          <p15:clr>
            <a:srgbClr val="A4A3A4"/>
          </p15:clr>
        </p15:guide>
        <p15:guide id="5" pos="401">
          <p15:clr>
            <a:srgbClr val="A4A3A4"/>
          </p15:clr>
        </p15:guide>
        <p15:guide id="6" pos="1867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0705" autoAdjust="0"/>
    <p:restoredTop sz="98747" autoAdjust="0"/>
  </p:normalViewPr>
  <p:slideViewPr>
    <p:cSldViewPr snapToGrid="0" snapToObjects="1" showGuides="1">
      <p:cViewPr>
        <p:scale>
          <a:sx n="25" d="100"/>
          <a:sy n="25" d="100"/>
        </p:scale>
        <p:origin x="-2070" y="-114"/>
      </p:cViewPr>
      <p:guideLst>
        <p:guide orient="horz" pos="4316"/>
        <p:guide orient="horz" pos="375"/>
        <p:guide orient="horz" pos="26214"/>
        <p:guide orient="horz"/>
        <p:guide pos="401"/>
        <p:guide pos="186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3110"/>
        <p:guide pos="2124"/>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8971" y="0"/>
            <a:ext cx="2921582" cy="493633"/>
          </a:xfrm>
          <a:prstGeom prst="rect">
            <a:avLst/>
          </a:prstGeom>
        </p:spPr>
        <p:txBody>
          <a:bodyPr vert="horz" lIns="91440" tIns="45720" rIns="91440" bIns="45720" rtlCol="0"/>
          <a:lstStyle>
            <a:lvl1pPr algn="r">
              <a:defRPr sz="1200"/>
            </a:lvl1pPr>
          </a:lstStyle>
          <a:p>
            <a:fld id="{0158C5BC-9A70-462C-B28D-9600239EAC64}" type="datetimeFigureOut">
              <a:rPr lang="en-US" smtClean="0"/>
              <a:pPr/>
              <a:t>2/28/2015</a:t>
            </a:fld>
            <a:endParaRPr lang="en-US"/>
          </a:p>
        </p:txBody>
      </p:sp>
      <p:sp>
        <p:nvSpPr>
          <p:cNvPr id="4" name="Footer Placeholder 3"/>
          <p:cNvSpPr>
            <a:spLocks noGrp="1"/>
          </p:cNvSpPr>
          <p:nvPr>
            <p:ph type="ftr" sz="quarter" idx="2"/>
          </p:nvPr>
        </p:nvSpPr>
        <p:spPr>
          <a:xfrm>
            <a:off x="0" y="9377316"/>
            <a:ext cx="2921582" cy="49363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8971" y="9377316"/>
            <a:ext cx="2921582" cy="493633"/>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1582" cy="49363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18971" y="0"/>
            <a:ext cx="2921582" cy="493633"/>
          </a:xfrm>
          <a:prstGeom prst="rect">
            <a:avLst/>
          </a:prstGeom>
        </p:spPr>
        <p:txBody>
          <a:bodyPr vert="horz" lIns="91440" tIns="45720" rIns="91440" bIns="45720" rtlCol="0"/>
          <a:lstStyle>
            <a:lvl1pPr algn="r">
              <a:defRPr sz="1200"/>
            </a:lvl1pPr>
          </a:lstStyle>
          <a:p>
            <a:fld id="{E6CC2317-6751-4CD4-9995-8782DD78E936}" type="datetimeFigureOut">
              <a:rPr lang="en-US" smtClean="0"/>
              <a:pPr/>
              <a:t>2/28/2015</a:t>
            </a:fld>
            <a:endParaRPr lang="en-US" dirty="0"/>
          </a:p>
        </p:txBody>
      </p:sp>
      <p:sp>
        <p:nvSpPr>
          <p:cNvPr id="4" name="Slide Image Placeholder 3"/>
          <p:cNvSpPr>
            <a:spLocks noGrp="1" noRot="1" noChangeAspect="1"/>
          </p:cNvSpPr>
          <p:nvPr>
            <p:ph type="sldImg" idx="2"/>
          </p:nvPr>
        </p:nvSpPr>
        <p:spPr>
          <a:xfrm>
            <a:off x="2062163" y="739775"/>
            <a:ext cx="2617787" cy="3703638"/>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4212" y="4689515"/>
            <a:ext cx="5393690" cy="444269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377316"/>
            <a:ext cx="2921582" cy="493633"/>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18971" y="9377316"/>
            <a:ext cx="2921582" cy="493633"/>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4298410" rtl="0" eaLnBrk="1" latinLnBrk="0" hangingPunct="1">
      <a:defRPr sz="5800" kern="1200">
        <a:solidFill>
          <a:schemeClr val="tx1"/>
        </a:solidFill>
        <a:latin typeface="+mn-lt"/>
        <a:ea typeface="+mn-ea"/>
        <a:cs typeface="+mn-cs"/>
      </a:defRPr>
    </a:lvl1pPr>
    <a:lvl2pPr marL="2149205" algn="l" defTabSz="4298410" rtl="0" eaLnBrk="1" latinLnBrk="0" hangingPunct="1">
      <a:defRPr sz="5800" kern="1200">
        <a:solidFill>
          <a:schemeClr val="tx1"/>
        </a:solidFill>
        <a:latin typeface="+mn-lt"/>
        <a:ea typeface="+mn-ea"/>
        <a:cs typeface="+mn-cs"/>
      </a:defRPr>
    </a:lvl2pPr>
    <a:lvl3pPr marL="4298410" algn="l" defTabSz="4298410" rtl="0" eaLnBrk="1" latinLnBrk="0" hangingPunct="1">
      <a:defRPr sz="5800" kern="1200">
        <a:solidFill>
          <a:schemeClr val="tx1"/>
        </a:solidFill>
        <a:latin typeface="+mn-lt"/>
        <a:ea typeface="+mn-ea"/>
        <a:cs typeface="+mn-cs"/>
      </a:defRPr>
    </a:lvl3pPr>
    <a:lvl4pPr marL="6447613" algn="l" defTabSz="4298410" rtl="0" eaLnBrk="1" latinLnBrk="0" hangingPunct="1">
      <a:defRPr sz="5800" kern="1200">
        <a:solidFill>
          <a:schemeClr val="tx1"/>
        </a:solidFill>
        <a:latin typeface="+mn-lt"/>
        <a:ea typeface="+mn-ea"/>
        <a:cs typeface="+mn-cs"/>
      </a:defRPr>
    </a:lvl4pPr>
    <a:lvl5pPr marL="8596817" algn="l" defTabSz="4298410" rtl="0" eaLnBrk="1" latinLnBrk="0" hangingPunct="1">
      <a:defRPr sz="5800" kern="1200">
        <a:solidFill>
          <a:schemeClr val="tx1"/>
        </a:solidFill>
        <a:latin typeface="+mn-lt"/>
        <a:ea typeface="+mn-ea"/>
        <a:cs typeface="+mn-cs"/>
      </a:defRPr>
    </a:lvl5pPr>
    <a:lvl6pPr marL="10746023" algn="l" defTabSz="4298410" rtl="0" eaLnBrk="1" latinLnBrk="0" hangingPunct="1">
      <a:defRPr sz="5800" kern="1200">
        <a:solidFill>
          <a:schemeClr val="tx1"/>
        </a:solidFill>
        <a:latin typeface="+mn-lt"/>
        <a:ea typeface="+mn-ea"/>
        <a:cs typeface="+mn-cs"/>
      </a:defRPr>
    </a:lvl6pPr>
    <a:lvl7pPr marL="12895229" algn="l" defTabSz="4298410" rtl="0" eaLnBrk="1" latinLnBrk="0" hangingPunct="1">
      <a:defRPr sz="5800" kern="1200">
        <a:solidFill>
          <a:schemeClr val="tx1"/>
        </a:solidFill>
        <a:latin typeface="+mn-lt"/>
        <a:ea typeface="+mn-ea"/>
        <a:cs typeface="+mn-cs"/>
      </a:defRPr>
    </a:lvl7pPr>
    <a:lvl8pPr marL="15044432" algn="l" defTabSz="4298410" rtl="0" eaLnBrk="1" latinLnBrk="0" hangingPunct="1">
      <a:defRPr sz="5800" kern="1200">
        <a:solidFill>
          <a:schemeClr val="tx1"/>
        </a:solidFill>
        <a:latin typeface="+mn-lt"/>
        <a:ea typeface="+mn-ea"/>
        <a:cs typeface="+mn-cs"/>
      </a:defRPr>
    </a:lvl8pPr>
    <a:lvl9pPr marL="17193637" algn="l" defTabSz="4298410" rtl="0" eaLnBrk="1" latinLnBrk="0" hangingPunct="1">
      <a:defRPr sz="5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807660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585962"/>
            <a:ext cx="14299153"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636213" y="6847036"/>
            <a:ext cx="1428786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636211" y="18480518"/>
            <a:ext cx="1429135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5353328" y="6847036"/>
            <a:ext cx="14287682"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5353328" y="7585962"/>
            <a:ext cx="1428768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5353329" y="18503095"/>
            <a:ext cx="14283756"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5347853" y="19296378"/>
            <a:ext cx="14289232"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5364404" y="33390901"/>
            <a:ext cx="14276605"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5353329" y="34204184"/>
            <a:ext cx="14283756"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623691" y="19275662"/>
            <a:ext cx="1430038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4090899" y="4110875"/>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4090899" y="2558463"/>
            <a:ext cx="22093415" cy="1262156"/>
          </a:xfrm>
          <a:prstGeom prst="rect">
            <a:avLst/>
          </a:prstGeom>
        </p:spPr>
        <p:txBody>
          <a:bodyPr lIns="77349" tIns="38675" rIns="77349" bIns="38675" anchor="t" anchorCtr="1">
            <a:no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4090899" y="492940"/>
            <a:ext cx="22093415" cy="1775267"/>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623691" y="7880953"/>
            <a:ext cx="6936975"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636213" y="7087666"/>
            <a:ext cx="6931501" cy="783016"/>
          </a:xfrm>
          <a:prstGeom prst="rect">
            <a:avLst/>
          </a:prstGeom>
          <a:noFill/>
        </p:spPr>
        <p:txBody>
          <a:bodyPr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622594" y="19232053"/>
            <a:ext cx="6938069"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636211" y="18480518"/>
            <a:ext cx="6932594"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7992578" y="7870631"/>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7992580" y="7087666"/>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7992580" y="28196756"/>
            <a:ext cx="14292247"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7992580" y="27403473"/>
            <a:ext cx="14292247"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22710790" y="7087666"/>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22710790" y="7880953"/>
            <a:ext cx="6930218"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22706864" y="18558829"/>
            <a:ext cx="6930218" cy="800265"/>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22751309" y="19352112"/>
            <a:ext cx="687992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22710790" y="34002453"/>
            <a:ext cx="6930218" cy="783016"/>
          </a:xfrm>
          <a:prstGeom prst="rect">
            <a:avLst/>
          </a:prstGeom>
          <a:noFill/>
        </p:spPr>
        <p:txBody>
          <a:bodyPr wrap="square" lIns="89551" tIns="89551" rIns="89551" bIns="89551" anchor="ctr" anchorCtr="0">
            <a:spAutoFit/>
          </a:bodyPr>
          <a:lstStyle>
            <a:lvl1pPr marL="0" indent="0" algn="ctr">
              <a:buNone/>
              <a:defRPr sz="39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22697538" y="34864438"/>
            <a:ext cx="6933690" cy="897605"/>
          </a:xfrm>
          <a:prstGeom prst="rect">
            <a:avLst/>
          </a:prstGeom>
        </p:spPr>
        <p:txBody>
          <a:bodyPr wrap="square" lIns="223877" tIns="223877" rIns="223877" bIns="223877">
            <a:spAutoFit/>
          </a:bodyPr>
          <a:lstStyle>
            <a:lvl1pPr marL="0" indent="0">
              <a:buNone/>
              <a:defRPr sz="2800">
                <a:solidFill>
                  <a:schemeClr val="accent5">
                    <a:lumMod val="50000"/>
                  </a:schemeClr>
                </a:solidFill>
                <a:latin typeface="Trebuchet MS" pitchFamily="34" charset="0"/>
              </a:defRPr>
            </a:lvl1pPr>
            <a:lvl2pPr marL="1455191" indent="-559688">
              <a:defRPr sz="2500">
                <a:latin typeface="Trebuchet MS" pitchFamily="34" charset="0"/>
              </a:defRPr>
            </a:lvl2pPr>
            <a:lvl3pPr marL="2014879" indent="-559688">
              <a:defRPr sz="2500">
                <a:latin typeface="Trebuchet MS" pitchFamily="34" charset="0"/>
              </a:defRPr>
            </a:lvl3pPr>
            <a:lvl4pPr marL="2630537" indent="-615658">
              <a:defRPr sz="2500">
                <a:latin typeface="Trebuchet MS" pitchFamily="34" charset="0"/>
              </a:defRPr>
            </a:lvl4pPr>
            <a:lvl5pPr marL="3078288" indent="-447751">
              <a:defRPr sz="25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4101963" y="3796231"/>
            <a:ext cx="22093415" cy="1087559"/>
          </a:xfrm>
          <a:prstGeom prst="rect">
            <a:avLst/>
          </a:prstGeom>
        </p:spPr>
        <p:txBody>
          <a:bodyPr lIns="77349" tIns="38675" rIns="77349" bIns="38675">
            <a:normAutofit/>
          </a:bodyPr>
          <a:lstStyle>
            <a:lvl1pPr marL="0" indent="0" algn="ctr">
              <a:buFontTx/>
              <a:buNone/>
              <a:defRPr sz="54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4101963" y="2197726"/>
            <a:ext cx="22093415" cy="1376139"/>
          </a:xfrm>
          <a:prstGeom prst="rect">
            <a:avLst/>
          </a:prstGeom>
        </p:spPr>
        <p:txBody>
          <a:bodyPr lIns="77349" tIns="38675" rIns="77349" bIns="38675" anchor="t" anchorCtr="1">
            <a:normAutofit/>
          </a:bodyPr>
          <a:lstStyle>
            <a:lvl1pPr marL="0" indent="0" algn="ctr">
              <a:buFontTx/>
              <a:buNone/>
              <a:defRPr sz="72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4090899" y="355780"/>
            <a:ext cx="22093415" cy="1692719"/>
          </a:xfrm>
          <a:prstGeom prst="rect">
            <a:avLst/>
          </a:prstGeom>
        </p:spPr>
        <p:txBody>
          <a:bodyPr lIns="77349" tIns="38675" rIns="77349" bIns="38675" anchor="t" anchorCtr="1">
            <a:normAutofit/>
          </a:bodyPr>
          <a:lstStyle>
            <a:lvl1pPr marL="0" indent="0" algn="ctr">
              <a:buFontTx/>
              <a:buNone/>
              <a:defRPr sz="9800">
                <a:solidFill>
                  <a:schemeClr val="bg1"/>
                </a:solidFill>
                <a:latin typeface="+mj-lt"/>
              </a:defRPr>
            </a:lvl1pPr>
            <a:lvl2pPr>
              <a:buFontTx/>
              <a:buNone/>
              <a:defRPr sz="6100"/>
            </a:lvl2pPr>
            <a:lvl3pPr>
              <a:buFontTx/>
              <a:buNone/>
              <a:defRPr sz="6100"/>
            </a:lvl3pPr>
            <a:lvl4pPr>
              <a:buFontTx/>
              <a:buNone/>
              <a:defRPr sz="6100"/>
            </a:lvl4pPr>
            <a:lvl5pPr>
              <a:buFontTx/>
              <a:buNone/>
              <a:defRPr sz="61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4.bin"/><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3.bin"/><Relationship Id="rId4" Type="http://schemas.openxmlformats.org/officeDocument/2006/relationships/image" Target="../media/image5.png"/><Relationship Id="rId9" Type="http://schemas.openxmlformats.org/officeDocument/2006/relationships/oleObject" Target="../embeddings/oleObject2.bin"/><Relationship Id="rId14" Type="http://schemas.openxmlformats.org/officeDocument/2006/relationships/image" Target="../media/image10.jpe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hyperlink" Target="http://www.facebook.com/pages/PosterPresentationscom/217914411419?v=app_4949752878&amp;ref=ts" TargetMode="External"/><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8.bin"/><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jpeg"/><Relationship Id="rId11" Type="http://schemas.openxmlformats.org/officeDocument/2006/relationships/image" Target="../media/image9.png"/><Relationship Id="rId5" Type="http://schemas.openxmlformats.org/officeDocument/2006/relationships/image" Target="../media/image6.png"/><Relationship Id="rId10" Type="http://schemas.openxmlformats.org/officeDocument/2006/relationships/oleObject" Target="../embeddings/oleObject7.bin"/><Relationship Id="rId4" Type="http://schemas.openxmlformats.org/officeDocument/2006/relationships/image" Target="../media/image5.png"/><Relationship Id="rId9" Type="http://schemas.openxmlformats.org/officeDocument/2006/relationships/oleObject" Target="../embeddings/oleObject6.bin"/><Relationship Id="rId1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1"/>
            <a:ext cx="30275213" cy="544068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42545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538296" y="41989161"/>
            <a:ext cx="2234591"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634515"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21" name="Rectangle 33"/>
          <p:cNvSpPr>
            <a:spLocks noChangeArrowheads="1"/>
          </p:cNvSpPr>
          <p:nvPr userDrawn="1"/>
        </p:nvSpPr>
        <p:spPr bwMode="auto">
          <a:xfrm>
            <a:off x="15349546" y="6446521"/>
            <a:ext cx="14291153" cy="35160496"/>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grpSp>
        <p:nvGrpSpPr>
          <p:cNvPr id="23" name="Group 22"/>
          <p:cNvGrpSpPr/>
          <p:nvPr userDrawn="1"/>
        </p:nvGrpSpPr>
        <p:grpSpPr>
          <a:xfrm>
            <a:off x="-12658121" y="-48127"/>
            <a:ext cx="12259293" cy="42851889"/>
            <a:chOff x="-11225189" y="-1"/>
            <a:chExt cx="11018865" cy="38516022"/>
          </a:xfrm>
        </p:grpSpPr>
        <p:sp>
          <p:nvSpPr>
            <p:cNvPr id="24" name="Rectangle 23"/>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25" name="Straight Connector 24"/>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26" name="Picture 25"/>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30" name="Picture 2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32" name="Group 31"/>
            <p:cNvGrpSpPr/>
            <p:nvPr userDrawn="1"/>
          </p:nvGrpSpPr>
          <p:grpSpPr>
            <a:xfrm>
              <a:off x="-9744993" y="29384977"/>
              <a:ext cx="7531182" cy="2202634"/>
              <a:chOff x="-4470427" y="13701622"/>
              <a:chExt cx="3470785" cy="1011982"/>
            </a:xfrm>
          </p:grpSpPr>
          <p:grpSp>
            <p:nvGrpSpPr>
              <p:cNvPr id="46" name="Group 45"/>
              <p:cNvGrpSpPr/>
              <p:nvPr userDrawn="1"/>
            </p:nvGrpSpPr>
            <p:grpSpPr>
              <a:xfrm>
                <a:off x="-2783495" y="13745853"/>
                <a:ext cx="624431" cy="898924"/>
                <a:chOff x="-3958697" y="14964973"/>
                <a:chExt cx="779338" cy="1288152"/>
              </a:xfrm>
            </p:grpSpPr>
            <p:pic>
              <p:nvPicPr>
                <p:cNvPr id="52" name="Picture 51"/>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53" name="TextBox 52"/>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47" name="Group 46"/>
              <p:cNvGrpSpPr/>
              <p:nvPr userDrawn="1"/>
            </p:nvGrpSpPr>
            <p:grpSpPr>
              <a:xfrm>
                <a:off x="-2033159" y="13745867"/>
                <a:ext cx="1033517" cy="898915"/>
                <a:chOff x="-2921738" y="14889872"/>
                <a:chExt cx="1420279" cy="1235304"/>
              </a:xfrm>
            </p:grpSpPr>
            <p:pic>
              <p:nvPicPr>
                <p:cNvPr id="50" name="Picture 49"/>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51" name="TextBox 50"/>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48" name="Picture 47"/>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49" name="TextBox 48"/>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37" name="Group 36"/>
            <p:cNvGrpSpPr/>
            <p:nvPr userDrawn="1"/>
          </p:nvGrpSpPr>
          <p:grpSpPr>
            <a:xfrm>
              <a:off x="-10573702" y="34554904"/>
              <a:ext cx="9344084" cy="2526502"/>
              <a:chOff x="-4835604" y="15859915"/>
              <a:chExt cx="4306270" cy="1160780"/>
            </a:xfrm>
          </p:grpSpPr>
          <p:graphicFrame>
            <p:nvGraphicFramePr>
              <p:cNvPr id="38" name="Object 37"/>
              <p:cNvGraphicFramePr>
                <a:graphicFrameLocks noChangeAspect="1"/>
              </p:cNvGraphicFramePr>
              <p:nvPr userDrawn="1">
                <p:extLst>
                  <p:ext uri="{D42A27DB-BD31-4B8C-83A1-F6EECF244321}">
                    <p14:modId xmlns="" xmlns:p14="http://schemas.microsoft.com/office/powerpoint/2010/main" val="4035688387"/>
                  </p:ext>
                </p:extLst>
              </p:nvPr>
            </p:nvGraphicFramePr>
            <p:xfrm>
              <a:off x="-4649322" y="15859915"/>
              <a:ext cx="1828800" cy="1117600"/>
            </p:xfrm>
            <a:graphic>
              <a:graphicData uri="http://schemas.openxmlformats.org/presentationml/2006/ole">
                <p:oleObj spid="_x0000_s1070" name="Image" r:id="rId8" imgW="1828571" imgH="1117460" progId="Photoshop.Image.13">
                  <p:embed/>
                </p:oleObj>
              </a:graphicData>
            </a:graphic>
          </p:graphicFrame>
          <p:graphicFrame>
            <p:nvGraphicFramePr>
              <p:cNvPr id="39" name="Object 38"/>
              <p:cNvGraphicFramePr>
                <a:graphicFrameLocks noChangeAspect="1"/>
              </p:cNvGraphicFramePr>
              <p:nvPr userDrawn="1">
                <p:extLst>
                  <p:ext uri="{D42A27DB-BD31-4B8C-83A1-F6EECF244321}">
                    <p14:modId xmlns="" xmlns:p14="http://schemas.microsoft.com/office/powerpoint/2010/main" val="37521511"/>
                  </p:ext>
                </p:extLst>
              </p:nvPr>
            </p:nvGraphicFramePr>
            <p:xfrm>
              <a:off x="-2572617" y="15863608"/>
              <a:ext cx="1828800" cy="1117600"/>
            </p:xfrm>
            <a:graphic>
              <a:graphicData uri="http://schemas.openxmlformats.org/presentationml/2006/ole">
                <p:oleObj spid="_x0000_s1071" name="Image" r:id="rId9" imgW="1828571" imgH="1117460" progId="Photoshop.Image.13">
                  <p:embed/>
                </p:oleObj>
              </a:graphicData>
            </a:graphic>
          </p:graphicFrame>
          <p:sp>
            <p:nvSpPr>
              <p:cNvPr id="41" name="TextBox 40"/>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5" name="TextBox 44"/>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54" name="Group 53"/>
          <p:cNvGrpSpPr/>
          <p:nvPr userDrawn="1"/>
        </p:nvGrpSpPr>
        <p:grpSpPr>
          <a:xfrm>
            <a:off x="30676632" y="0"/>
            <a:ext cx="12284832" cy="42803763"/>
            <a:chOff x="44157839" y="-55065"/>
            <a:chExt cx="11062139" cy="38543561"/>
          </a:xfrm>
        </p:grpSpPr>
        <p:sp>
          <p:nvSpPr>
            <p:cNvPr id="55" name="Rectangle 54"/>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56" name="Object 55"/>
            <p:cNvGraphicFramePr>
              <a:graphicFrameLocks noChangeAspect="1"/>
            </p:cNvGraphicFramePr>
            <p:nvPr userDrawn="1">
              <p:extLst>
                <p:ext uri="{D42A27DB-BD31-4B8C-83A1-F6EECF244321}">
                  <p14:modId xmlns="" xmlns:p14="http://schemas.microsoft.com/office/powerpoint/2010/main" val="4191269152"/>
                </p:ext>
              </p:extLst>
            </p:nvPr>
          </p:nvGraphicFramePr>
          <p:xfrm>
            <a:off x="46102925" y="4068480"/>
            <a:ext cx="6955629" cy="2569718"/>
          </p:xfrm>
          <a:graphic>
            <a:graphicData uri="http://schemas.openxmlformats.org/presentationml/2006/ole">
              <p:oleObj spid="_x0000_s1072" name="Image" r:id="rId10" imgW="4571429" imgH="1688889" progId="Photoshop.Image.13">
                <p:embed/>
              </p:oleObj>
            </a:graphicData>
          </a:graphic>
        </p:graphicFrame>
        <p:pic>
          <p:nvPicPr>
            <p:cNvPr id="57" name="Picture 56"/>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58" name="Object 57"/>
            <p:cNvGraphicFramePr>
              <a:graphicFrameLocks noChangeAspect="1"/>
            </p:cNvGraphicFramePr>
            <p:nvPr userDrawn="1">
              <p:extLst>
                <p:ext uri="{D42A27DB-BD31-4B8C-83A1-F6EECF244321}">
                  <p14:modId xmlns="" xmlns:p14="http://schemas.microsoft.com/office/powerpoint/2010/main" val="3673021171"/>
                </p:ext>
              </p:extLst>
            </p:nvPr>
          </p:nvGraphicFramePr>
          <p:xfrm>
            <a:off x="44620659" y="15799252"/>
            <a:ext cx="1482266" cy="992162"/>
          </p:xfrm>
          <a:graphic>
            <a:graphicData uri="http://schemas.openxmlformats.org/presentationml/2006/ole">
              <p:oleObj spid="_x0000_s1073" name="Image" r:id="rId12" imgW="1574603" imgH="1053968" progId="Photoshop.Image.13">
                <p:embed/>
              </p:oleObj>
            </a:graphicData>
          </a:graphic>
        </p:graphicFrame>
        <p:grpSp>
          <p:nvGrpSpPr>
            <p:cNvPr id="59" name="Group 58"/>
            <p:cNvGrpSpPr/>
            <p:nvPr userDrawn="1"/>
          </p:nvGrpSpPr>
          <p:grpSpPr>
            <a:xfrm>
              <a:off x="44487207" y="35164894"/>
              <a:ext cx="10354213" cy="1265612"/>
              <a:chOff x="44200453" y="33317650"/>
              <a:chExt cx="9771399" cy="1090622"/>
            </a:xfrm>
          </p:grpSpPr>
          <p:sp>
            <p:nvSpPr>
              <p:cNvPr id="61" name="Rounded Rectangle 60"/>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63" name="TextBox 62"/>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60" name="TextBox 59"/>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30275213" cy="5166360"/>
          </a:xfrm>
          <a:prstGeom prst="rect">
            <a:avLst/>
          </a:prstGeom>
          <a:solidFill>
            <a:schemeClr val="accent5">
              <a:lumMod val="75000"/>
            </a:schemeClr>
          </a:solidFill>
          <a:ln w="9525">
            <a:solidFill>
              <a:schemeClr val="tx1"/>
            </a:solidFill>
            <a:miter lim="800000"/>
            <a:headEnd/>
            <a:tailEnd/>
          </a:ln>
          <a:effectLst/>
        </p:spPr>
        <p:txBody>
          <a:bodyPr wrap="none" lIns="89551" tIns="44774" rIns="89551" bIns="44774" anchor="ctr"/>
          <a:lstStyle/>
          <a:p>
            <a:pPr>
              <a:defRPr/>
            </a:pPr>
            <a:endParaRPr lang="en-US" dirty="0"/>
          </a:p>
        </p:txBody>
      </p:sp>
      <p:sp>
        <p:nvSpPr>
          <p:cNvPr id="8" name="Rectangle 33"/>
          <p:cNvSpPr>
            <a:spLocks noChangeArrowheads="1"/>
          </p:cNvSpPr>
          <p:nvPr/>
        </p:nvSpPr>
        <p:spPr bwMode="auto">
          <a:xfrm>
            <a:off x="630735" y="6002905"/>
            <a:ext cx="29010460" cy="35802745"/>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89551" tIns="44774" rIns="89551" bIns="44774" anchor="ctr"/>
          <a:lstStyle/>
          <a:p>
            <a:pPr>
              <a:defRPr/>
            </a:pPr>
            <a:endParaRPr lang="en-US" dirty="0"/>
          </a:p>
        </p:txBody>
      </p:sp>
      <p:sp>
        <p:nvSpPr>
          <p:cNvPr id="9" name="Rectangle 9"/>
          <p:cNvSpPr>
            <a:spLocks noChangeArrowheads="1"/>
          </p:cNvSpPr>
          <p:nvPr/>
        </p:nvSpPr>
        <p:spPr bwMode="auto">
          <a:xfrm>
            <a:off x="0" y="5013972"/>
            <a:ext cx="30275213" cy="198164"/>
          </a:xfrm>
          <a:prstGeom prst="rect">
            <a:avLst/>
          </a:prstGeom>
          <a:solidFill>
            <a:schemeClr val="accent5">
              <a:lumMod val="50000"/>
            </a:schemeClr>
          </a:solidFill>
          <a:ln w="152400">
            <a:noFill/>
            <a:miter lim="800000"/>
            <a:headEnd/>
            <a:tailEnd/>
          </a:ln>
          <a:effectLst/>
        </p:spPr>
        <p:txBody>
          <a:bodyPr wrap="none" lIns="89551" tIns="44774" rIns="89551" bIns="44774" anchor="ctr"/>
          <a:lstStyle/>
          <a:p>
            <a:pPr>
              <a:defRPr/>
            </a:pPr>
            <a:endParaRPr lang="en-US" dirty="0"/>
          </a:p>
        </p:txBody>
      </p:sp>
      <p:sp>
        <p:nvSpPr>
          <p:cNvPr id="10" name="Text Box 14"/>
          <p:cNvSpPr txBox="1">
            <a:spLocks noChangeArrowheads="1"/>
          </p:cNvSpPr>
          <p:nvPr/>
        </p:nvSpPr>
        <p:spPr bwMode="auto">
          <a:xfrm>
            <a:off x="1432294" y="41948434"/>
            <a:ext cx="2636977" cy="322029"/>
          </a:xfrm>
          <a:prstGeom prst="rect">
            <a:avLst/>
          </a:prstGeom>
          <a:noFill/>
          <a:ln w="9525">
            <a:noFill/>
            <a:miter lim="800000"/>
            <a:headEnd/>
            <a:tailEnd/>
          </a:ln>
          <a:effectLst/>
        </p:spPr>
        <p:txBody>
          <a:bodyPr wrap="square" lIns="89381" tIns="44682" rIns="89381" bIns="44682">
            <a:spAutoFit/>
          </a:bodyPr>
          <a:lstStyle/>
          <a:p>
            <a:pPr eaLnBrk="0" hangingPunct="0">
              <a:lnSpc>
                <a:spcPct val="65000"/>
              </a:lnSpc>
              <a:spcBef>
                <a:spcPct val="50000"/>
              </a:spcBef>
              <a:defRPr/>
            </a:pPr>
            <a:r>
              <a:rPr lang="en-US" sz="500" b="1" dirty="0" smtClean="0">
                <a:solidFill>
                  <a:schemeClr val="bg1">
                    <a:lumMod val="75000"/>
                  </a:schemeClr>
                </a:solidFill>
                <a:latin typeface="Arial" charset="0"/>
              </a:rPr>
              <a:t>RESEARCH POSTER PRESENTATION </a:t>
            </a:r>
            <a:r>
              <a:rPr lang="en-US" sz="500" b="1" dirty="0">
                <a:solidFill>
                  <a:schemeClr val="bg1">
                    <a:lumMod val="75000"/>
                  </a:schemeClr>
                </a:solidFill>
                <a:latin typeface="Arial" charset="0"/>
              </a:rPr>
              <a:t>DESIGN © </a:t>
            </a:r>
            <a:r>
              <a:rPr lang="en-US" sz="500" b="1" dirty="0" smtClean="0">
                <a:solidFill>
                  <a:schemeClr val="bg1">
                    <a:lumMod val="75000"/>
                  </a:schemeClr>
                </a:solidFill>
                <a:latin typeface="Arial" charset="0"/>
              </a:rPr>
              <a:t>2012</a:t>
            </a:r>
            <a:endParaRPr lang="en-US" sz="500" b="1" dirty="0">
              <a:solidFill>
                <a:schemeClr val="bg1">
                  <a:lumMod val="75000"/>
                </a:schemeClr>
              </a:solidFill>
              <a:latin typeface="Arial" charset="0"/>
            </a:endParaRPr>
          </a:p>
          <a:p>
            <a:pPr eaLnBrk="0" hangingPunct="0">
              <a:lnSpc>
                <a:spcPct val="65000"/>
              </a:lnSpc>
              <a:spcBef>
                <a:spcPct val="50000"/>
              </a:spcBef>
              <a:defRPr/>
            </a:pPr>
            <a:r>
              <a:rPr lang="en-US" sz="1000" b="1" dirty="0">
                <a:solidFill>
                  <a:schemeClr val="bg1">
                    <a:lumMod val="75000"/>
                  </a:schemeClr>
                </a:solidFill>
                <a:latin typeface="Arial" charset="0"/>
              </a:rPr>
              <a:t>www.PosterPresentations.com</a:t>
            </a:r>
          </a:p>
        </p:txBody>
      </p:sp>
      <p:grpSp>
        <p:nvGrpSpPr>
          <p:cNvPr id="36" name="Group 35"/>
          <p:cNvGrpSpPr/>
          <p:nvPr userDrawn="1"/>
        </p:nvGrpSpPr>
        <p:grpSpPr>
          <a:xfrm>
            <a:off x="-12658121" y="-48127"/>
            <a:ext cx="12259293" cy="42851889"/>
            <a:chOff x="-11225189" y="-1"/>
            <a:chExt cx="11018865" cy="38516022"/>
          </a:xfrm>
        </p:grpSpPr>
        <p:sp>
          <p:nvSpPr>
            <p:cNvPr id="37" name="Rectangle 36"/>
            <p:cNvSpPr/>
            <p:nvPr/>
          </p:nvSpPr>
          <p:spPr>
            <a:xfrm>
              <a:off x="-11216136" y="-1"/>
              <a:ext cx="11009812" cy="3851602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4000" b="1" spc="0" dirty="0" smtClean="0">
                  <a:solidFill>
                    <a:srgbClr val="FF0000"/>
                  </a:solidFill>
                  <a:latin typeface="Trebuchet MS" pitchFamily="34" charset="0"/>
                </a:rPr>
                <a:t>(—THIS SIDEBAR DOES NOT PRINT—)</a:t>
              </a:r>
              <a:endParaRPr lang="en-US" sz="4000" b="1" spc="600"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DESIGN</a:t>
              </a:r>
              <a:r>
                <a:rPr lang="en-US" sz="4800" b="1" spc="600" baseline="0" dirty="0" smtClean="0">
                  <a:solidFill>
                    <a:schemeClr val="bg1"/>
                  </a:solidFill>
                  <a:latin typeface="Trebuchet MS" pitchFamily="34" charset="0"/>
                </a:rPr>
                <a:t> </a:t>
              </a:r>
              <a:r>
                <a:rPr lang="en-US" sz="4800" b="1" spc="600" dirty="0" smtClean="0">
                  <a:solidFill>
                    <a:schemeClr val="bg1"/>
                  </a:solidFill>
                  <a:latin typeface="Trebuchet MS" pitchFamily="34" charset="0"/>
                </a:rPr>
                <a:t>GUIDE</a:t>
              </a:r>
            </a:p>
            <a:p>
              <a:pPr algn="ctr"/>
              <a:endParaRPr lang="en-US" sz="3600" b="1" dirty="0" smtClean="0">
                <a:latin typeface="Trebuchet MS" pitchFamily="34" charset="0"/>
              </a:endParaRPr>
            </a:p>
            <a:p>
              <a:pPr defTabSz="3765639"/>
              <a:r>
                <a:rPr lang="en-US" sz="3600" i="0" dirty="0" smtClean="0">
                  <a:latin typeface="Trebuchet MS" pitchFamily="34" charset="0"/>
                </a:rPr>
                <a:t>This PowerPoint</a:t>
              </a:r>
              <a:r>
                <a:rPr lang="en-US" sz="3600" i="0" baseline="0" dirty="0" smtClean="0">
                  <a:latin typeface="Trebuchet MS" pitchFamily="34" charset="0"/>
                </a:rPr>
                <a:t> </a:t>
              </a:r>
              <a:r>
                <a:rPr lang="en-US" sz="3600" i="0" dirty="0" smtClean="0">
                  <a:latin typeface="Trebuchet MS" pitchFamily="34" charset="0"/>
                </a:rPr>
                <a:t>2007 template produces</a:t>
              </a:r>
              <a:r>
                <a:rPr lang="en-US" sz="3600" i="0" baseline="0" dirty="0" smtClean="0">
                  <a:latin typeface="Trebuchet MS" pitchFamily="34" charset="0"/>
                </a:rPr>
                <a:t> </a:t>
              </a:r>
              <a:r>
                <a:rPr lang="en-US" sz="3600" i="0" dirty="0" smtClean="0">
                  <a:latin typeface="Trebuchet MS" pitchFamily="34" charset="0"/>
                </a:rPr>
                <a:t>an</a:t>
              </a:r>
              <a:r>
                <a:rPr lang="en-US" sz="3600" i="0" baseline="0" dirty="0" smtClean="0">
                  <a:latin typeface="Trebuchet MS" pitchFamily="34" charset="0"/>
                </a:rPr>
                <a:t> A0</a:t>
              </a:r>
              <a:r>
                <a:rPr lang="en-US" sz="3600" i="0" dirty="0" smtClean="0">
                  <a:latin typeface="Trebuchet MS" pitchFamily="34" charset="0"/>
                </a:rPr>
                <a:t> presentation poster. </a:t>
              </a:r>
              <a:r>
                <a:rPr lang="en-US" sz="3600" dirty="0" smtClean="0">
                  <a:latin typeface="Trebuchet MS" pitchFamily="34" charset="0"/>
                </a:rPr>
                <a:t>You</a:t>
              </a:r>
              <a:r>
                <a:rPr lang="en-US" sz="3600" baseline="0" dirty="0" smtClean="0">
                  <a:latin typeface="Trebuchet MS" pitchFamily="34" charset="0"/>
                </a:rPr>
                <a:t> can u</a:t>
              </a:r>
              <a:r>
                <a:rPr lang="en-US" sz="3600" dirty="0" smtClean="0">
                  <a:latin typeface="Trebuchet MS" pitchFamily="34" charset="0"/>
                </a:rPr>
                <a:t>se</a:t>
              </a:r>
              <a:r>
                <a:rPr lang="en-US" sz="3600" baseline="0" dirty="0" smtClean="0">
                  <a:latin typeface="Trebuchet MS" pitchFamily="34" charset="0"/>
                </a:rPr>
                <a:t> it to create your research poster and </a:t>
              </a:r>
              <a:r>
                <a:rPr lang="en-US" sz="3600" dirty="0" smtClean="0">
                  <a:latin typeface="Trebuchet MS" pitchFamily="34" charset="0"/>
                </a:rPr>
                <a:t>save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765639"/>
              <a:endParaRPr lang="en-US" sz="3600" dirty="0" smtClean="0">
                <a:latin typeface="Trebuchet MS" pitchFamily="34" charset="0"/>
              </a:endParaRPr>
            </a:p>
            <a:p>
              <a:pPr defTabSz="4389219"/>
              <a:r>
                <a:rPr lang="en-US" sz="3600" dirty="0" smtClean="0">
                  <a:latin typeface="Trebuchet MS" pitchFamily="34" charset="0"/>
                </a:rPr>
                <a:t>We provide a series of online tutorials that will guide you through the poster design process and answer your poster production questions. To view our template tutorials, go online to </a:t>
              </a:r>
              <a:r>
                <a:rPr lang="en-US" sz="3600" b="1" dirty="0" smtClean="0">
                  <a:solidFill>
                    <a:srgbClr val="FFC000"/>
                  </a:solidFill>
                  <a:latin typeface="Trebuchet MS" pitchFamily="34" charset="0"/>
                </a:rPr>
                <a:t>PosterPresentations.com</a:t>
              </a:r>
              <a:r>
                <a:rPr lang="en-US" sz="3600" b="1" dirty="0" smtClean="0">
                  <a:solidFill>
                    <a:schemeClr val="bg1"/>
                  </a:solidFill>
                  <a:latin typeface="Trebuchet MS" pitchFamily="34" charset="0"/>
                </a:rPr>
                <a:t> </a:t>
              </a:r>
              <a:r>
                <a:rPr lang="en-US" sz="3600" dirty="0" smtClean="0">
                  <a:solidFill>
                    <a:schemeClr val="bg1"/>
                  </a:solidFill>
                  <a:latin typeface="Trebuchet MS" pitchFamily="34" charset="0"/>
                </a:rPr>
                <a:t>and click on HELP DESK.</a:t>
              </a:r>
            </a:p>
            <a:p>
              <a:pPr defTabSz="4389219"/>
              <a:endParaRPr lang="en-US" sz="3600" dirty="0" smtClean="0">
                <a:latin typeface="Trebuchet MS" pitchFamily="34" charset="0"/>
              </a:endParaRPr>
            </a:p>
            <a:p>
              <a:pPr defTabSz="4389219"/>
              <a:r>
                <a:rPr lang="en-US" sz="3600" dirty="0" smtClean="0">
                  <a:solidFill>
                    <a:schemeClr val="bg1"/>
                  </a:solidFill>
                  <a:latin typeface="Trebuchet MS" pitchFamily="34" charset="0"/>
                </a:rPr>
                <a:t>When</a:t>
              </a:r>
              <a:r>
                <a:rPr lang="en-US" sz="3600" baseline="0" dirty="0" smtClean="0">
                  <a:solidFill>
                    <a:schemeClr val="bg1"/>
                  </a:solidFill>
                  <a:latin typeface="Trebuchet MS" pitchFamily="34" charset="0"/>
                </a:rPr>
                <a:t> you are ready to print your poster</a:t>
              </a:r>
              <a:r>
                <a:rPr lang="en-US" sz="3600" dirty="0" smtClean="0">
                  <a:solidFill>
                    <a:schemeClr val="bg1"/>
                  </a:solidFill>
                  <a:latin typeface="Trebuchet MS" pitchFamily="34" charset="0"/>
                </a:rPr>
                <a:t>,</a:t>
              </a:r>
              <a:r>
                <a:rPr lang="en-US" sz="3600" baseline="0" dirty="0" smtClean="0">
                  <a:solidFill>
                    <a:schemeClr val="bg1"/>
                  </a:solidFill>
                  <a:latin typeface="Trebuchet MS" pitchFamily="34" charset="0"/>
                </a:rPr>
                <a:t> go online to </a:t>
              </a:r>
              <a:r>
                <a:rPr lang="en-US" sz="3600" b="0" dirty="0" smtClean="0">
                  <a:solidFill>
                    <a:schemeClr val="bg1"/>
                  </a:solidFill>
                  <a:latin typeface="Trebuchet MS" pitchFamily="34" charset="0"/>
                </a:rPr>
                <a:t>PosterPresentations.com</a:t>
              </a:r>
              <a:r>
                <a:rPr lang="en-US" sz="3600" dirty="0" smtClean="0">
                  <a:solidFill>
                    <a:schemeClr val="bg1"/>
                  </a:solidFill>
                  <a:latin typeface="Trebuchet MS" pitchFamily="34" charset="0"/>
                </a:rPr>
                <a:t/>
              </a:r>
              <a:br>
                <a:rPr lang="en-US" sz="3600" dirty="0" smtClean="0">
                  <a:solidFill>
                    <a:schemeClr val="bg1"/>
                  </a:solidFill>
                  <a:latin typeface="Trebuchet MS" pitchFamily="34" charset="0"/>
                </a:rPr>
              </a:br>
              <a:endParaRPr lang="en-US" sz="3600" dirty="0" smtClean="0">
                <a:solidFill>
                  <a:schemeClr val="bg1"/>
                </a:solidFill>
                <a:latin typeface="Trebuchet MS" pitchFamily="34" charset="0"/>
              </a:endParaRPr>
            </a:p>
            <a:p>
              <a:pPr algn="l" defTabSz="3765639"/>
              <a:r>
                <a:rPr lang="en-US" sz="3600" b="0" dirty="0" smtClean="0">
                  <a:solidFill>
                    <a:schemeClr val="bg1"/>
                  </a:solidFill>
                  <a:latin typeface="Trebuchet MS" pitchFamily="34" charset="0"/>
                </a:rPr>
                <a:t>Need</a:t>
              </a:r>
              <a:r>
                <a:rPr lang="en-US" sz="3600" b="0" baseline="0" dirty="0" smtClean="0">
                  <a:solidFill>
                    <a:schemeClr val="bg1"/>
                  </a:solidFill>
                  <a:latin typeface="Trebuchet MS" pitchFamily="34" charset="0"/>
                </a:rPr>
                <a:t> assistance? Call us at </a:t>
              </a:r>
              <a:r>
                <a:rPr lang="en-US" sz="3600" b="0" dirty="0" smtClean="0">
                  <a:solidFill>
                    <a:srgbClr val="FFC000"/>
                  </a:solidFill>
                  <a:latin typeface="Trebuchet MS" pitchFamily="34" charset="0"/>
                </a:rPr>
                <a:t>1.510.649.3001</a:t>
              </a:r>
            </a:p>
            <a:p>
              <a:pPr algn="l" defTabSz="3765639"/>
              <a:endParaRPr lang="en-US" sz="4400" b="1" dirty="0" smtClean="0">
                <a:solidFill>
                  <a:srgbClr val="FFFF00"/>
                </a:solidFill>
                <a:latin typeface="Trebuchet MS" pitchFamily="34" charset="0"/>
              </a:endParaRPr>
            </a:p>
            <a:p>
              <a:pPr algn="ctr"/>
              <a:endParaRPr lang="en-US" sz="3200" b="1" dirty="0" smtClean="0">
                <a:solidFill>
                  <a:schemeClr val="bg1"/>
                </a:solidFill>
                <a:latin typeface="Trebuchet MS" pitchFamily="34" charset="0"/>
              </a:endParaRPr>
            </a:p>
            <a:p>
              <a:pPr algn="ctr"/>
              <a:r>
                <a:rPr lang="en-US" sz="4800" b="1" spc="600" dirty="0" smtClean="0">
                  <a:solidFill>
                    <a:schemeClr val="bg1"/>
                  </a:solidFill>
                  <a:latin typeface="Trebuchet MS" pitchFamily="34" charset="0"/>
                </a:rPr>
                <a:t>QUICK START</a:t>
              </a:r>
            </a:p>
            <a:p>
              <a:pPr algn="ctr"/>
              <a:endParaRPr lang="en-US" sz="40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Zoom in and out</a:t>
              </a:r>
            </a:p>
            <a:p>
              <a:pPr marL="2527300" indent="-650875" algn="l" defTabSz="850900">
                <a:tabLst/>
              </a:pPr>
              <a:r>
                <a:rPr lang="en-US" sz="3200" b="0" baseline="0" dirty="0" smtClean="0">
                  <a:solidFill>
                    <a:schemeClr val="bg1"/>
                  </a:solidFill>
                  <a:latin typeface="Trebuchet MS" pitchFamily="34" charset="0"/>
                </a:rPr>
                <a:t>	</a:t>
              </a:r>
              <a:r>
                <a:rPr lang="en-US" sz="3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3600" b="0"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Title, Authors, and Affiliations</a:t>
              </a:r>
            </a:p>
            <a:p>
              <a:pPr algn="l"/>
              <a:r>
                <a:rPr lang="en-US" sz="3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3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endParaRPr lang="en-US" sz="3200" b="0" spc="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3600" b="1" baseline="0" dirty="0" smtClean="0">
                  <a:solidFill>
                    <a:schemeClr val="bg1"/>
                  </a:solidFill>
                  <a:latin typeface="Trebuchet MS" pitchFamily="34" charset="0"/>
                </a:rPr>
                <a:t/>
              </a:r>
              <a:br>
                <a:rPr lang="en-US" sz="3600" b="1" baseline="0" dirty="0" smtClean="0">
                  <a:solidFill>
                    <a:schemeClr val="bg1"/>
                  </a:solidFill>
                  <a:latin typeface="Trebuchet MS" pitchFamily="34" charset="0"/>
                </a:rPr>
              </a:br>
              <a:endParaRPr lang="en-US" sz="3600" b="1" dirty="0" smtClean="0">
                <a:solidFill>
                  <a:schemeClr val="bg1"/>
                </a:solidFill>
                <a:latin typeface="Trebuchet MS" pitchFamily="34" charset="0"/>
              </a:endParaRPr>
            </a:p>
            <a:p>
              <a:pPr algn="ctr"/>
              <a:endParaRPr lang="en-US" sz="3600" b="1" dirty="0" smtClean="0">
                <a:solidFill>
                  <a:srgbClr val="FFC000"/>
                </a:solidFill>
                <a:latin typeface="Trebuchet MS" pitchFamily="34" charset="0"/>
              </a:endParaRPr>
            </a:p>
            <a:p>
              <a:pPr algn="ctr"/>
              <a:endParaRPr lang="en-US" sz="3600" b="1" dirty="0" smtClean="0">
                <a:solidFill>
                  <a:srgbClr val="FFC000"/>
                </a:solidFill>
                <a:latin typeface="Trebuchet MS" pitchFamily="34" charset="0"/>
              </a:endParaRPr>
            </a:p>
            <a:p>
              <a:pPr algn="ctr"/>
              <a:r>
                <a:rPr lang="en-US" sz="4000" b="1" dirty="0" smtClean="0">
                  <a:solidFill>
                    <a:srgbClr val="FFC000"/>
                  </a:solidFill>
                  <a:latin typeface="Trebuchet MS" pitchFamily="34" charset="0"/>
                </a:rPr>
                <a:t>Adding Logos</a:t>
              </a:r>
              <a:r>
                <a:rPr lang="en-US" sz="4000" b="1" baseline="0" dirty="0" smtClean="0">
                  <a:solidFill>
                    <a:srgbClr val="FFC000"/>
                  </a:solidFill>
                  <a:latin typeface="Trebuchet MS" pitchFamily="34" charset="0"/>
                </a:rPr>
                <a:t> / Seals</a:t>
              </a:r>
            </a:p>
            <a:p>
              <a:pPr algn="l"/>
              <a:r>
                <a:rPr lang="en-US" sz="3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3200" b="0" spc="300" baseline="0" dirty="0" smtClean="0">
                <a:solidFill>
                  <a:schemeClr val="bg1">
                    <a:lumMod val="75000"/>
                  </a:schemeClr>
                </a:solidFill>
                <a:latin typeface="Trebuchet MS" pitchFamily="34" charset="0"/>
              </a:endParaRPr>
            </a:p>
            <a:p>
              <a:pPr algn="l"/>
              <a:r>
                <a:rPr lang="en-US" sz="3200" b="1" spc="300" baseline="0" dirty="0" smtClean="0">
                  <a:solidFill>
                    <a:srgbClr val="FFC000"/>
                  </a:solidFill>
                  <a:latin typeface="Trebuchet MS" pitchFamily="34" charset="0"/>
                </a:rPr>
                <a:t>TIP:</a:t>
              </a:r>
              <a:r>
                <a:rPr lang="en-US" sz="3200" b="1" spc="0" baseline="0" dirty="0" smtClean="0">
                  <a:solidFill>
                    <a:srgbClr val="FFC000"/>
                  </a:solidFill>
                  <a:latin typeface="Trebuchet MS" pitchFamily="34" charset="0"/>
                </a:rPr>
                <a:t> </a:t>
              </a:r>
              <a:r>
                <a:rPr lang="en-US" sz="3200" b="0" baseline="0" dirty="0" smtClean="0">
                  <a:solidFill>
                    <a:schemeClr val="bg1">
                      <a:lumMod val="75000"/>
                    </a:schemeClr>
                  </a:solidFill>
                  <a:latin typeface="Trebuchet MS" pitchFamily="34" charset="0"/>
                </a:rPr>
                <a:t>See if your school’s logo is available on our free poster templates page.</a:t>
              </a:r>
            </a:p>
            <a:p>
              <a:pPr algn="l"/>
              <a:endParaRPr lang="en-US" sz="3200" b="0" baseline="0" dirty="0" smtClean="0">
                <a:latin typeface="Trebuchet MS" pitchFamily="34" charset="0"/>
              </a:endParaRPr>
            </a:p>
            <a:p>
              <a:pPr algn="ctr"/>
              <a:r>
                <a:rPr lang="en-US" sz="4000" b="1" baseline="0" dirty="0" smtClean="0">
                  <a:solidFill>
                    <a:srgbClr val="FFC000"/>
                  </a:solidFill>
                  <a:latin typeface="Trebuchet MS" pitchFamily="34" charset="0"/>
                </a:rPr>
                <a:t>Photographs / Graphics</a:t>
              </a:r>
            </a:p>
            <a:p>
              <a:pPr algn="l" defTabSz="977900"/>
              <a:r>
                <a:rPr lang="en-US" sz="3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3200" b="0" spc="0" baseline="0" dirty="0" smtClean="0">
                  <a:solidFill>
                    <a:schemeClr val="bg1">
                      <a:lumMod val="75000"/>
                    </a:schemeClr>
                  </a:solidFill>
                  <a:latin typeface="Trebuchet MS" pitchFamily="34" charset="0"/>
                </a:rPr>
                <a:t>disproportionally.</a:t>
              </a:r>
            </a:p>
            <a:p>
              <a:pPr algn="l" defTabSz="977900"/>
              <a:endParaRPr lang="en-US" sz="3200" b="0" baseline="0" dirty="0" smtClean="0">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endParaRPr lang="en-US" sz="3600" b="1" baseline="0" dirty="0" smtClean="0">
                <a:solidFill>
                  <a:srgbClr val="FFC000"/>
                </a:solidFill>
                <a:latin typeface="Trebuchet MS" pitchFamily="34" charset="0"/>
              </a:endParaRPr>
            </a:p>
            <a:p>
              <a:pPr algn="ctr"/>
              <a:r>
                <a:rPr lang="en-US" sz="4000" b="1" baseline="0" dirty="0" smtClean="0">
                  <a:solidFill>
                    <a:srgbClr val="FFC000"/>
                  </a:solidFill>
                  <a:latin typeface="Trebuchet MS" pitchFamily="34" charset="0"/>
                </a:rPr>
                <a:t>Image Quality Check</a:t>
              </a:r>
            </a:p>
            <a:p>
              <a:pPr lvl="0" algn="l" defTabSz="977900"/>
              <a:r>
                <a:rPr lang="en-US" sz="3200" b="0" baseline="0" dirty="0" smtClean="0">
                  <a:solidFill>
                    <a:schemeClr val="bg1">
                      <a:lumMod val="75000"/>
                    </a:schemeClr>
                  </a:solidFill>
                  <a:latin typeface="Trebuchet MS" pitchFamily="34" charset="0"/>
                </a:rPr>
                <a:t>Zoom in and look at your images at 100% magnification. If they look good they will print well. </a:t>
              </a:r>
              <a:endParaRPr lang="en-US" sz="3600" b="0" dirty="0" smtClean="0">
                <a:latin typeface="Trebuchet MS" pitchFamily="34" charset="0"/>
              </a:endParaRPr>
            </a:p>
          </p:txBody>
        </p:sp>
        <p:cxnSp>
          <p:nvCxnSpPr>
            <p:cNvPr id="38" name="Straight Connector 37"/>
            <p:cNvCxnSpPr/>
            <p:nvPr/>
          </p:nvCxnSpPr>
          <p:spPr>
            <a:xfrm>
              <a:off x="-11225189" y="7240467"/>
              <a:ext cx="10999746" cy="3341"/>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39" name="Picture 38"/>
            <p:cNvPicPr>
              <a:picLocks noChangeAspect="1"/>
            </p:cNvPicPr>
            <p:nvPr userDrawn="1"/>
          </p:nvPicPr>
          <p:blipFill>
            <a:blip r:embed="rId4" cstate="print"/>
            <a:stretch>
              <a:fillRect/>
            </a:stretch>
          </p:blipFill>
          <p:spPr>
            <a:xfrm>
              <a:off x="-10479105" y="12472417"/>
              <a:ext cx="1597666" cy="1201935"/>
            </a:xfrm>
            <a:prstGeom prst="rect">
              <a:avLst/>
            </a:prstGeom>
          </p:spPr>
        </p:pic>
        <p:pic>
          <p:nvPicPr>
            <p:cNvPr id="40" name="Picture 39"/>
            <p:cNvPicPr>
              <a:picLocks noChangeAspect="1"/>
            </p:cNvPicPr>
            <p:nvPr userDrawn="1"/>
          </p:nvPicPr>
          <p:blipFill>
            <a:blip r:embed="rId5" cstate="print"/>
            <a:stretch>
              <a:fillRect/>
            </a:stretch>
          </p:blipFill>
          <p:spPr>
            <a:xfrm>
              <a:off x="-10732765" y="19116994"/>
              <a:ext cx="9986808" cy="1053596"/>
            </a:xfrm>
            <a:prstGeom prst="rect">
              <a:avLst/>
            </a:prstGeom>
          </p:spPr>
        </p:pic>
        <p:grpSp>
          <p:nvGrpSpPr>
            <p:cNvPr id="41" name="Group 40"/>
            <p:cNvGrpSpPr/>
            <p:nvPr userDrawn="1"/>
          </p:nvGrpSpPr>
          <p:grpSpPr>
            <a:xfrm>
              <a:off x="-9744993" y="29384977"/>
              <a:ext cx="7531182" cy="2202634"/>
              <a:chOff x="-4470427" y="13701622"/>
              <a:chExt cx="3470785" cy="1011982"/>
            </a:xfrm>
          </p:grpSpPr>
          <p:grpSp>
            <p:nvGrpSpPr>
              <p:cNvPr id="49" name="Group 48"/>
              <p:cNvGrpSpPr/>
              <p:nvPr userDrawn="1"/>
            </p:nvGrpSpPr>
            <p:grpSpPr>
              <a:xfrm>
                <a:off x="-2783495" y="13745853"/>
                <a:ext cx="624431" cy="898924"/>
                <a:chOff x="-3958697" y="14964973"/>
                <a:chExt cx="779338" cy="1288152"/>
              </a:xfrm>
            </p:grpSpPr>
            <p:pic>
              <p:nvPicPr>
                <p:cNvPr id="70" name="Picture 69"/>
                <p:cNvPicPr>
                  <a:picLocks noChangeAspect="1"/>
                </p:cNvPicPr>
                <p:nvPr userDrawn="1"/>
              </p:nvPicPr>
              <p:blipFill>
                <a:blip r:embed="rId6" cstate="print"/>
                <a:stretch>
                  <a:fillRect/>
                </a:stretch>
              </p:blipFill>
              <p:spPr>
                <a:xfrm>
                  <a:off x="-3948160" y="14964973"/>
                  <a:ext cx="768801" cy="1090857"/>
                </a:xfrm>
                <a:prstGeom prst="rect">
                  <a:avLst/>
                </a:prstGeom>
              </p:spPr>
            </p:pic>
            <p:sp>
              <p:nvSpPr>
                <p:cNvPr id="71" name="TextBox 70"/>
                <p:cNvSpPr txBox="1"/>
                <p:nvPr userDrawn="1"/>
              </p:nvSpPr>
              <p:spPr>
                <a:xfrm>
                  <a:off x="-3958697" y="15961716"/>
                  <a:ext cx="779337" cy="291409"/>
                </a:xfrm>
                <a:prstGeom prst="rect">
                  <a:avLst/>
                </a:prstGeom>
                <a:solidFill>
                  <a:schemeClr val="accent1"/>
                </a:solidFill>
                <a:ln>
                  <a:noFill/>
                </a:ln>
              </p:spPr>
              <p:txBody>
                <a:bodyPr wrap="square" lIns="91440" tIns="91440" rIns="91440" bIns="91440" rtlCol="0">
                  <a:spAutoFit/>
                </a:bodyPr>
                <a:lstStyle/>
                <a:p>
                  <a:pPr algn="ctr"/>
                  <a:r>
                    <a:rPr lang="en-US" sz="2000" b="1" dirty="0" smtClean="0">
                      <a:solidFill>
                        <a:schemeClr val="tx1"/>
                      </a:solidFill>
                    </a:rPr>
                    <a:t>ORIGINAL</a:t>
                  </a:r>
                  <a:endParaRPr lang="en-US" sz="2000" b="1" dirty="0">
                    <a:solidFill>
                      <a:schemeClr val="tx1"/>
                    </a:solidFill>
                  </a:endParaRPr>
                </a:p>
              </p:txBody>
            </p:sp>
          </p:grpSp>
          <p:grpSp>
            <p:nvGrpSpPr>
              <p:cNvPr id="65" name="Group 64"/>
              <p:cNvGrpSpPr/>
              <p:nvPr userDrawn="1"/>
            </p:nvGrpSpPr>
            <p:grpSpPr>
              <a:xfrm>
                <a:off x="-2033159" y="13745867"/>
                <a:ext cx="1033517" cy="898915"/>
                <a:chOff x="-2921738" y="14889872"/>
                <a:chExt cx="1420279" cy="1235304"/>
              </a:xfrm>
            </p:grpSpPr>
            <p:pic>
              <p:nvPicPr>
                <p:cNvPr id="68" name="Picture 67"/>
                <p:cNvPicPr>
                  <a:picLocks noChangeAspect="1"/>
                </p:cNvPicPr>
                <p:nvPr userDrawn="1"/>
              </p:nvPicPr>
              <p:blipFill>
                <a:blip r:embed="rId6" cstate="print"/>
                <a:stretch>
                  <a:fillRect/>
                </a:stretch>
              </p:blipFill>
              <p:spPr>
                <a:xfrm>
                  <a:off x="-2921738" y="14889872"/>
                  <a:ext cx="1420279" cy="1029694"/>
                </a:xfrm>
                <a:prstGeom prst="rect">
                  <a:avLst/>
                </a:prstGeom>
              </p:spPr>
            </p:pic>
            <p:sp>
              <p:nvSpPr>
                <p:cNvPr id="69" name="TextBox 68"/>
                <p:cNvSpPr txBox="1"/>
                <p:nvPr userDrawn="1"/>
              </p:nvSpPr>
              <p:spPr>
                <a:xfrm>
                  <a:off x="-2918991" y="15845720"/>
                  <a:ext cx="1417532" cy="279456"/>
                </a:xfrm>
                <a:prstGeom prst="rect">
                  <a:avLst/>
                </a:prstGeom>
                <a:solidFill>
                  <a:srgbClr val="FF0000"/>
                </a:solidFill>
              </p:spPr>
              <p:txBody>
                <a:bodyPr wrap="square" lIns="457200" tIns="91440" rIns="457200" bIns="91440" rtlCol="0">
                  <a:spAutoFit/>
                </a:bodyPr>
                <a:lstStyle/>
                <a:p>
                  <a:pPr algn="ctr"/>
                  <a:r>
                    <a:rPr lang="en-US" sz="2000" b="1" dirty="0" smtClean="0">
                      <a:solidFill>
                        <a:schemeClr val="bg1"/>
                      </a:solidFill>
                    </a:rPr>
                    <a:t>DISTORTED</a:t>
                  </a:r>
                  <a:endParaRPr lang="en-US" sz="900" b="1" dirty="0">
                    <a:solidFill>
                      <a:schemeClr val="bg1"/>
                    </a:solidFill>
                  </a:endParaRPr>
                </a:p>
              </p:txBody>
            </p:sp>
          </p:grpSp>
          <p:pic>
            <p:nvPicPr>
              <p:cNvPr id="66" name="Picture 65"/>
              <p:cNvPicPr>
                <a:picLocks noChangeAspect="1"/>
              </p:cNvPicPr>
              <p:nvPr userDrawn="1"/>
            </p:nvPicPr>
            <p:blipFill>
              <a:blip r:embed="rId7" cstate="print"/>
              <a:stretch>
                <a:fillRect/>
              </a:stretch>
            </p:blipFill>
            <p:spPr>
              <a:xfrm>
                <a:off x="-4470427" y="13701622"/>
                <a:ext cx="1098742" cy="847761"/>
              </a:xfrm>
              <a:prstGeom prst="rect">
                <a:avLst/>
              </a:prstGeom>
            </p:spPr>
          </p:pic>
          <p:sp>
            <p:nvSpPr>
              <p:cNvPr id="67" name="TextBox 66"/>
              <p:cNvSpPr txBox="1"/>
              <p:nvPr userDrawn="1"/>
            </p:nvSpPr>
            <p:spPr>
              <a:xfrm>
                <a:off x="-4440600" y="14388371"/>
                <a:ext cx="1035685" cy="325233"/>
              </a:xfrm>
              <a:prstGeom prst="rect">
                <a:avLst/>
              </a:prstGeom>
              <a:noFill/>
            </p:spPr>
            <p:txBody>
              <a:bodyPr wrap="square" lIns="457200" tIns="457200" rIns="457200" bIns="0" rtlCol="0">
                <a:spAutoFit/>
              </a:bodyPr>
              <a:lstStyle/>
              <a:p>
                <a:pPr algn="ctr"/>
                <a:r>
                  <a:rPr lang="en-US" sz="1600" dirty="0" smtClean="0">
                    <a:solidFill>
                      <a:schemeClr val="bg1"/>
                    </a:solidFill>
                  </a:rPr>
                  <a:t>Corner</a:t>
                </a:r>
                <a:r>
                  <a:rPr lang="en-US" sz="1600" baseline="0" dirty="0" smtClean="0">
                    <a:solidFill>
                      <a:schemeClr val="bg1"/>
                    </a:solidFill>
                  </a:rPr>
                  <a:t> handles</a:t>
                </a:r>
                <a:endParaRPr lang="en-US" sz="1600" dirty="0">
                  <a:solidFill>
                    <a:schemeClr val="bg1"/>
                  </a:solidFill>
                </a:endParaRPr>
              </a:p>
            </p:txBody>
          </p:sp>
        </p:grpSp>
        <p:grpSp>
          <p:nvGrpSpPr>
            <p:cNvPr id="42" name="Group 41"/>
            <p:cNvGrpSpPr/>
            <p:nvPr userDrawn="1"/>
          </p:nvGrpSpPr>
          <p:grpSpPr>
            <a:xfrm>
              <a:off x="-10573702" y="34554904"/>
              <a:ext cx="9344084" cy="2526502"/>
              <a:chOff x="-4835604" y="15859915"/>
              <a:chExt cx="4306270" cy="1160780"/>
            </a:xfrm>
          </p:grpSpPr>
          <p:graphicFrame>
            <p:nvGraphicFramePr>
              <p:cNvPr id="43" name="Object 42"/>
              <p:cNvGraphicFramePr>
                <a:graphicFrameLocks noChangeAspect="1"/>
              </p:cNvGraphicFramePr>
              <p:nvPr userDrawn="1">
                <p:extLst>
                  <p:ext uri="{D42A27DB-BD31-4B8C-83A1-F6EECF244321}">
                    <p14:modId xmlns="" xmlns:p14="http://schemas.microsoft.com/office/powerpoint/2010/main" val="3865782997"/>
                  </p:ext>
                </p:extLst>
              </p:nvPr>
            </p:nvGraphicFramePr>
            <p:xfrm>
              <a:off x="-4649322" y="15859915"/>
              <a:ext cx="1828800" cy="1117600"/>
            </p:xfrm>
            <a:graphic>
              <a:graphicData uri="http://schemas.openxmlformats.org/presentationml/2006/ole">
                <p:oleObj spid="_x0000_s2094" name="Image" r:id="rId8" imgW="1828571" imgH="1117460" progId="Photoshop.Image.13">
                  <p:embed/>
                </p:oleObj>
              </a:graphicData>
            </a:graphic>
          </p:graphicFrame>
          <p:graphicFrame>
            <p:nvGraphicFramePr>
              <p:cNvPr id="44" name="Object 43"/>
              <p:cNvGraphicFramePr>
                <a:graphicFrameLocks noChangeAspect="1"/>
              </p:cNvGraphicFramePr>
              <p:nvPr userDrawn="1">
                <p:extLst>
                  <p:ext uri="{D42A27DB-BD31-4B8C-83A1-F6EECF244321}">
                    <p14:modId xmlns="" xmlns:p14="http://schemas.microsoft.com/office/powerpoint/2010/main" val="1762727889"/>
                  </p:ext>
                </p:extLst>
              </p:nvPr>
            </p:nvGraphicFramePr>
            <p:xfrm>
              <a:off x="-2572617" y="15863608"/>
              <a:ext cx="1828800" cy="1117600"/>
            </p:xfrm>
            <a:graphic>
              <a:graphicData uri="http://schemas.openxmlformats.org/presentationml/2006/ole">
                <p:oleObj spid="_x0000_s2095" name="Image" r:id="rId9" imgW="1828571" imgH="1117460" progId="Photoshop.Image.13">
                  <p:embed/>
                </p:oleObj>
              </a:graphicData>
            </a:graphic>
          </p:graphicFrame>
          <p:sp>
            <p:nvSpPr>
              <p:cNvPr id="46" name="TextBox 45"/>
              <p:cNvSpPr txBox="1"/>
              <p:nvPr userDrawn="1"/>
            </p:nvSpPr>
            <p:spPr>
              <a:xfrm rot="16200000">
                <a:off x="-5311537" y="16369501"/>
                <a:ext cx="1117601" cy="165735"/>
              </a:xfrm>
              <a:prstGeom prst="rect">
                <a:avLst/>
              </a:prstGeom>
              <a:noFill/>
            </p:spPr>
            <p:txBody>
              <a:bodyPr wrap="square" lIns="91440" tIns="91440" rIns="91440" bIns="0" rtlCol="0">
                <a:spAutoFit/>
              </a:bodyPr>
              <a:lstStyle/>
              <a:p>
                <a:pPr algn="ctr"/>
                <a:r>
                  <a:rPr lang="en-US" sz="2000" dirty="0" smtClean="0">
                    <a:solidFill>
                      <a:srgbClr val="92D050"/>
                    </a:solidFill>
                  </a:rPr>
                  <a:t>Good</a:t>
                </a:r>
                <a:r>
                  <a:rPr lang="en-US" sz="2000" baseline="0" dirty="0" smtClean="0">
                    <a:solidFill>
                      <a:srgbClr val="92D050"/>
                    </a:solidFill>
                  </a:rPr>
                  <a:t> </a:t>
                </a:r>
                <a:r>
                  <a:rPr lang="en-US" sz="2000" baseline="0" dirty="0" smtClean="0">
                    <a:solidFill>
                      <a:schemeClr val="bg1"/>
                    </a:solidFill>
                  </a:rPr>
                  <a:t>printing quality</a:t>
                </a:r>
                <a:endParaRPr lang="en-US" sz="2000" dirty="0">
                  <a:solidFill>
                    <a:schemeClr val="bg1"/>
                  </a:solidFill>
                </a:endParaRPr>
              </a:p>
            </p:txBody>
          </p:sp>
          <p:sp>
            <p:nvSpPr>
              <p:cNvPr id="47" name="TextBox 46"/>
              <p:cNvSpPr txBox="1"/>
              <p:nvPr userDrawn="1"/>
            </p:nvSpPr>
            <p:spPr>
              <a:xfrm rot="16200000">
                <a:off x="-1171002" y="16379027"/>
                <a:ext cx="1117601" cy="165735"/>
              </a:xfrm>
              <a:prstGeom prst="rect">
                <a:avLst/>
              </a:prstGeom>
              <a:noFill/>
            </p:spPr>
            <p:txBody>
              <a:bodyPr wrap="square" lIns="91440" tIns="91440" rIns="91440" bIns="0" rtlCol="0">
                <a:spAutoFit/>
              </a:bodyPr>
              <a:lstStyle/>
              <a:p>
                <a:pPr algn="ctr"/>
                <a:r>
                  <a:rPr lang="en-US" sz="2000" dirty="0" smtClean="0">
                    <a:solidFill>
                      <a:srgbClr val="FF0000"/>
                    </a:solidFill>
                  </a:rPr>
                  <a:t>Bad </a:t>
                </a:r>
                <a:r>
                  <a:rPr lang="en-US" sz="2000" dirty="0" smtClean="0">
                    <a:solidFill>
                      <a:schemeClr val="bg1"/>
                    </a:solidFill>
                  </a:rPr>
                  <a:t>printing quality</a:t>
                </a:r>
                <a:endParaRPr lang="en-US" sz="2000" dirty="0">
                  <a:solidFill>
                    <a:schemeClr val="bg1"/>
                  </a:solidFill>
                </a:endParaRPr>
              </a:p>
            </p:txBody>
          </p:sp>
        </p:grpSp>
      </p:grpSp>
      <p:grpSp>
        <p:nvGrpSpPr>
          <p:cNvPr id="82" name="Group 81"/>
          <p:cNvGrpSpPr/>
          <p:nvPr userDrawn="1"/>
        </p:nvGrpSpPr>
        <p:grpSpPr>
          <a:xfrm>
            <a:off x="30676632" y="0"/>
            <a:ext cx="12284832" cy="42803763"/>
            <a:chOff x="44157839" y="-55065"/>
            <a:chExt cx="11062139" cy="38543561"/>
          </a:xfrm>
        </p:grpSpPr>
        <p:sp>
          <p:nvSpPr>
            <p:cNvPr id="83" name="Rectangle 82"/>
            <p:cNvSpPr/>
            <p:nvPr userDrawn="1"/>
          </p:nvSpPr>
          <p:spPr>
            <a:xfrm>
              <a:off x="44157839" y="-55065"/>
              <a:ext cx="11062139" cy="3854356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4800" b="1" spc="600" dirty="0" smtClean="0">
                  <a:solidFill>
                    <a:schemeClr val="bg1"/>
                  </a:solidFill>
                  <a:latin typeface="Trebuchet MS" pitchFamily="34" charset="0"/>
                </a:rPr>
                <a:t>QUICK START (cont.)</a:t>
              </a:r>
            </a:p>
            <a:p>
              <a:pPr algn="ctr"/>
              <a:endParaRPr lang="en-US" sz="4400" b="1" baseline="0" dirty="0" smtClean="0">
                <a:solidFill>
                  <a:schemeClr val="bg1"/>
                </a:solidFill>
                <a:latin typeface="Trebuchet MS" pitchFamily="34" charset="0"/>
              </a:endParaRPr>
            </a:p>
            <a:p>
              <a:pPr algn="ctr"/>
              <a:r>
                <a:rPr lang="en-US" sz="40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3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endParaRPr lang="en-US" sz="3200" b="0" baseline="0" dirty="0" smtClean="0">
                <a:solidFill>
                  <a:schemeClr val="bg1">
                    <a:lumMod val="75000"/>
                  </a:schemeClr>
                </a:solidFill>
                <a:latin typeface="Trebuchet MS" pitchFamily="34" charset="0"/>
              </a:endParaRPr>
            </a:p>
            <a:p>
              <a:pPr marL="0" indent="0" algn="l" defTabSz="114300"/>
              <a:r>
                <a:rPr lang="en-US" sz="3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Text</a:t>
              </a:r>
            </a:p>
            <a:p>
              <a:pPr marL="3429000" lvl="2" indent="0" algn="l" defTabSz="114300"/>
              <a:r>
                <a:rPr lang="en-US" sz="3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3200" b="0" baseline="0" dirty="0" smtClean="0">
                  <a:solidFill>
                    <a:schemeClr val="bg1">
                      <a:lumMod val="75000"/>
                    </a:schemeClr>
                  </a:solidFill>
                  <a:latin typeface="Trebuchet MS" pitchFamily="34" charset="0"/>
                </a:rPr>
                <a:t> </a:t>
              </a:r>
              <a:r>
                <a:rPr kumimoji="0" lang="en-US" sz="40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a:t>
              </a:r>
              <a:b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b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The default template text offers a good starting point. Follow the conference requirements.</a:t>
              </a:r>
              <a:endParaRPr lang="en-US" sz="3200" b="0" baseline="0" dirty="0" smtClean="0">
                <a:solidFill>
                  <a:schemeClr val="bg1">
                    <a:lumMod val="75000"/>
                  </a:schemeClr>
                </a:solidFill>
                <a:latin typeface="Trebuchet MS" pitchFamily="34" charset="0"/>
              </a:endParaRPr>
            </a:p>
            <a:p>
              <a:pPr marL="1518341" lvl="2" indent="0" algn="l" defTabSz="114300"/>
              <a:endParaRPr lang="en-US" sz="3200" b="0" baseline="0" dirty="0" smtClean="0">
                <a:solidFill>
                  <a:schemeClr val="bg1">
                    <a:lumMod val="75000"/>
                  </a:schemeClr>
                </a:solidFill>
                <a:latin typeface="Trebuchet MS" pitchFamily="34" charset="0"/>
              </a:endParaRPr>
            </a:p>
            <a:p>
              <a:pPr algn="ctr"/>
              <a:r>
                <a:rPr lang="en-US" sz="4000" b="1" baseline="0" dirty="0" smtClean="0">
                  <a:solidFill>
                    <a:srgbClr val="FFC000"/>
                  </a:solidFill>
                  <a:latin typeface="Trebuchet MS" pitchFamily="34" charset="0"/>
                </a:rPr>
                <a:t>How to add Tables</a:t>
              </a:r>
            </a:p>
            <a:p>
              <a:pPr marL="2000250" lvl="1" indent="0" algn="l" defTabSz="114300"/>
              <a:r>
                <a:rPr lang="en-US" sz="3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3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3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srgbClr val="FFC000"/>
                  </a:solidFill>
                  <a:effectLst/>
                  <a:uLnTx/>
                  <a:uFillTx/>
                  <a:latin typeface="Trebuchet MS" pitchFamily="34" charset="0"/>
                </a:rPr>
                <a:t>Print your poster</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lumMod val="75000"/>
                    </a:prstClr>
                  </a:solidFill>
                  <a:effectLst/>
                  <a:uLnTx/>
                  <a:uFillTx/>
                  <a:latin typeface="Trebuchet MS" pitchFamily="34" charset="0"/>
                </a:rPr>
                <a:t>When you are ready to have your poster printed go online to PosterPresentations.com and click on the “Order Your Poster” button. Choose the poster type the best suits your needs and submit your order. If you submit a PowerPoint document you will be receiving a PDF proof for your approval prior to printing. If your order is placed and paid for before noon, Pacific, Monday through Friday, your order will ship out that same day. Next day, Second day, Third day, and Free Ground services are offered. Go to PosterPresentations.com for more information.</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4" name="Object 83"/>
            <p:cNvGraphicFramePr>
              <a:graphicFrameLocks noChangeAspect="1"/>
            </p:cNvGraphicFramePr>
            <p:nvPr userDrawn="1">
              <p:extLst>
                <p:ext uri="{D42A27DB-BD31-4B8C-83A1-F6EECF244321}">
                  <p14:modId xmlns="" xmlns:p14="http://schemas.microsoft.com/office/powerpoint/2010/main" val="3842880063"/>
                </p:ext>
              </p:extLst>
            </p:nvPr>
          </p:nvGraphicFramePr>
          <p:xfrm>
            <a:off x="46102925" y="4068480"/>
            <a:ext cx="6955629" cy="2569718"/>
          </p:xfrm>
          <a:graphic>
            <a:graphicData uri="http://schemas.openxmlformats.org/presentationml/2006/ole">
              <p:oleObj spid="_x0000_s2096" name="Image" r:id="rId10" imgW="4571429" imgH="1688889" progId="Photoshop.Image.13">
                <p:embed/>
              </p:oleObj>
            </a:graphicData>
          </a:graphic>
        </p:graphicFrame>
        <p:pic>
          <p:nvPicPr>
            <p:cNvPr id="85" name="Picture 84"/>
            <p:cNvPicPr>
              <a:picLocks noChangeAspect="1"/>
            </p:cNvPicPr>
            <p:nvPr userDrawn="1"/>
          </p:nvPicPr>
          <p:blipFill>
            <a:blip r:embed="rId11" cstate="print"/>
            <a:stretch>
              <a:fillRect/>
            </a:stretch>
          </p:blipFill>
          <p:spPr>
            <a:xfrm>
              <a:off x="44487207" y="9829102"/>
              <a:ext cx="2969584" cy="1370577"/>
            </a:xfrm>
            <a:prstGeom prst="rect">
              <a:avLst/>
            </a:prstGeom>
            <a:ln>
              <a:noFill/>
            </a:ln>
          </p:spPr>
        </p:pic>
        <p:graphicFrame>
          <p:nvGraphicFramePr>
            <p:cNvPr id="86" name="Object 85"/>
            <p:cNvGraphicFramePr>
              <a:graphicFrameLocks noChangeAspect="1"/>
            </p:cNvGraphicFramePr>
            <p:nvPr userDrawn="1">
              <p:extLst>
                <p:ext uri="{D42A27DB-BD31-4B8C-83A1-F6EECF244321}">
                  <p14:modId xmlns="" xmlns:p14="http://schemas.microsoft.com/office/powerpoint/2010/main" val="2925422147"/>
                </p:ext>
              </p:extLst>
            </p:nvPr>
          </p:nvGraphicFramePr>
          <p:xfrm>
            <a:off x="44620659" y="15799252"/>
            <a:ext cx="1482266" cy="992162"/>
          </p:xfrm>
          <a:graphic>
            <a:graphicData uri="http://schemas.openxmlformats.org/presentationml/2006/ole">
              <p:oleObj spid="_x0000_s2097" name="Image" r:id="rId12" imgW="1574603" imgH="1053968" progId="Photoshop.Image.13">
                <p:embed/>
              </p:oleObj>
            </a:graphicData>
          </a:graphic>
        </p:graphicFrame>
        <p:grpSp>
          <p:nvGrpSpPr>
            <p:cNvPr id="87" name="Group 86"/>
            <p:cNvGrpSpPr/>
            <p:nvPr userDrawn="1"/>
          </p:nvGrpSpPr>
          <p:grpSpPr>
            <a:xfrm>
              <a:off x="44487207" y="35164894"/>
              <a:ext cx="10354213" cy="1265612"/>
              <a:chOff x="44200453" y="33317650"/>
              <a:chExt cx="9771399" cy="1090622"/>
            </a:xfrm>
          </p:grpSpPr>
          <p:sp>
            <p:nvSpPr>
              <p:cNvPr id="89" name="Rounded Rectangle 88"/>
              <p:cNvSpPr/>
              <p:nvPr userDrawn="1"/>
            </p:nvSpPr>
            <p:spPr>
              <a:xfrm>
                <a:off x="44200453" y="33317650"/>
                <a:ext cx="9771398" cy="109062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0" name="Picture 7" descr="http://t2.gstatic.com/images?q=tbn:ANd9GcR4APHC6TT9w54M2zn_pvCiBxUNcspYPoVxirLRphBoJabfSvu7zw">
                <a:hlinkClick r:id="rId13"/>
              </p:cNvPr>
              <p:cNvPicPr>
                <a:picLocks noChangeAspect="1" noChangeArrowheads="1"/>
              </p:cNvPicPr>
              <p:nvPr userDrawn="1"/>
            </p:nvPicPr>
            <p:blipFill>
              <a:blip r:embed="rId14" cstate="print"/>
              <a:srcRect/>
              <a:stretch>
                <a:fillRect/>
              </a:stretch>
            </p:blipFill>
            <p:spPr bwMode="auto">
              <a:xfrm>
                <a:off x="44326393" y="33415984"/>
                <a:ext cx="914401" cy="914399"/>
              </a:xfrm>
              <a:prstGeom prst="rect">
                <a:avLst/>
              </a:prstGeom>
              <a:noFill/>
              <a:ln>
                <a:noFill/>
              </a:ln>
            </p:spPr>
          </p:pic>
          <p:sp>
            <p:nvSpPr>
              <p:cNvPr id="91" name="TextBox 90"/>
              <p:cNvSpPr txBox="1"/>
              <p:nvPr userDrawn="1"/>
            </p:nvSpPr>
            <p:spPr>
              <a:xfrm>
                <a:off x="45300663" y="33507571"/>
                <a:ext cx="8671189" cy="716099"/>
              </a:xfrm>
              <a:prstGeom prst="rect">
                <a:avLst/>
              </a:prstGeom>
              <a:noFill/>
              <a:ln>
                <a:noFill/>
              </a:ln>
            </p:spPr>
            <p:txBody>
              <a:bodyPr wrap="square" rtlCol="0">
                <a:spAutoFit/>
              </a:bodyPr>
              <a:lstStyle/>
              <a:p>
                <a:r>
                  <a:rPr lang="en-US" sz="2400" dirty="0" smtClean="0">
                    <a:solidFill>
                      <a:schemeClr val="tx2"/>
                    </a:solidFill>
                    <a:latin typeface="Trebuchet MS" pitchFamily="34" charset="0"/>
                  </a:rPr>
                  <a:t>Student</a:t>
                </a:r>
                <a:r>
                  <a:rPr lang="en-US" sz="2400" baseline="0" dirty="0" smtClean="0">
                    <a:solidFill>
                      <a:schemeClr val="tx2"/>
                    </a:solidFill>
                    <a:latin typeface="Trebuchet MS" pitchFamily="34" charset="0"/>
                  </a:rPr>
                  <a:t> discounts are available on our </a:t>
                </a:r>
                <a:r>
                  <a:rPr lang="en-US" sz="2400" baseline="0" dirty="0" err="1" smtClean="0">
                    <a:solidFill>
                      <a:schemeClr val="tx2"/>
                    </a:solidFill>
                    <a:latin typeface="Trebuchet MS" pitchFamily="34" charset="0"/>
                  </a:rPr>
                  <a:t>Facebook</a:t>
                </a:r>
                <a:r>
                  <a:rPr lang="en-US" sz="2400" baseline="0" dirty="0" smtClean="0">
                    <a:solidFill>
                      <a:schemeClr val="tx2"/>
                    </a:solidFill>
                    <a:latin typeface="Trebuchet MS" pitchFamily="34" charset="0"/>
                  </a:rPr>
                  <a:t> page.</a:t>
                </a:r>
                <a:br>
                  <a:rPr lang="en-US" sz="2400" baseline="0" dirty="0" smtClean="0">
                    <a:solidFill>
                      <a:schemeClr val="tx2"/>
                    </a:solidFill>
                    <a:latin typeface="Trebuchet MS" pitchFamily="34" charset="0"/>
                  </a:rPr>
                </a:br>
                <a:r>
                  <a:rPr lang="en-US" sz="2400" baseline="0" dirty="0" smtClean="0">
                    <a:solidFill>
                      <a:schemeClr val="tx2"/>
                    </a:solidFill>
                    <a:latin typeface="Trebuchet MS" pitchFamily="34" charset="0"/>
                  </a:rPr>
                  <a:t>Go to </a:t>
                </a:r>
                <a:r>
                  <a:rPr lang="en-US" sz="2400" u="sng" baseline="0" dirty="0" smtClean="0">
                    <a:solidFill>
                      <a:schemeClr val="tx2"/>
                    </a:solidFill>
                    <a:latin typeface="Trebuchet MS" pitchFamily="34" charset="0"/>
                  </a:rPr>
                  <a:t>PosterPresentations.com</a:t>
                </a:r>
                <a:r>
                  <a:rPr lang="en-US" sz="2400" baseline="0" dirty="0" smtClean="0">
                    <a:solidFill>
                      <a:schemeClr val="tx2"/>
                    </a:solidFill>
                    <a:latin typeface="Trebuchet MS" pitchFamily="34" charset="0"/>
                  </a:rPr>
                  <a:t> and click on the FB icon. </a:t>
                </a:r>
                <a:endParaRPr lang="en-US" sz="2400" dirty="0">
                  <a:solidFill>
                    <a:schemeClr val="tx2"/>
                  </a:solidFill>
                  <a:latin typeface="Trebuchet MS" pitchFamily="34" charset="0"/>
                </a:endParaRPr>
              </a:p>
            </p:txBody>
          </p:sp>
        </p:grpSp>
        <p:sp>
          <p:nvSpPr>
            <p:cNvPr id="88" name="TextBox 87"/>
            <p:cNvSpPr txBox="1"/>
            <p:nvPr userDrawn="1"/>
          </p:nvSpPr>
          <p:spPr>
            <a:xfrm>
              <a:off x="44262808" y="36920119"/>
              <a:ext cx="6870215" cy="1399638"/>
            </a:xfrm>
            <a:prstGeom prst="rect">
              <a:avLst/>
            </a:prstGeom>
            <a:noFill/>
          </p:spPr>
          <p:txBody>
            <a:bodyPr wrap="square" lIns="65304" tIns="32651" rIns="65304" bIns="32651" rtlCol="0">
              <a:spAutoFit/>
            </a:bodyPr>
            <a:lstStyle/>
            <a:p>
              <a:pPr>
                <a:lnSpc>
                  <a:spcPts val="2600"/>
                </a:lnSpc>
              </a:pPr>
              <a:r>
                <a:rPr lang="en-US" sz="2800" dirty="0" smtClean="0">
                  <a:solidFill>
                    <a:schemeClr val="bg1"/>
                  </a:solidFill>
                </a:rPr>
                <a:t>© 2013</a:t>
              </a:r>
              <a:r>
                <a:rPr lang="en-US" sz="2800" baseline="0" dirty="0" smtClean="0">
                  <a:solidFill>
                    <a:schemeClr val="bg1"/>
                  </a:solidFill>
                </a:rPr>
                <a:t> </a:t>
              </a:r>
              <a:r>
                <a:rPr lang="en-US" sz="2800" dirty="0" smtClean="0">
                  <a:solidFill>
                    <a:schemeClr val="bg1"/>
                  </a:solidFill>
                </a:rPr>
                <a:t>PosterPresentations.com</a:t>
              </a:r>
              <a:br>
                <a:rPr lang="en-US" sz="2800" dirty="0" smtClean="0">
                  <a:solidFill>
                    <a:schemeClr val="bg1"/>
                  </a:solidFill>
                </a:rPr>
              </a:br>
              <a:r>
                <a:rPr lang="en-US" sz="2800" dirty="0" smtClean="0">
                  <a:solidFill>
                    <a:schemeClr val="bg1"/>
                  </a:solidFill>
                </a:rPr>
                <a:t>    </a:t>
              </a:r>
              <a:r>
                <a:rPr lang="en-US" sz="2400" dirty="0" smtClean="0">
                  <a:solidFill>
                    <a:schemeClr val="bg1"/>
                  </a:solidFill>
                </a:rPr>
                <a:t>2117 Fourth Street ,</a:t>
              </a:r>
              <a:r>
                <a:rPr lang="en-US" sz="2400" baseline="0" dirty="0" smtClean="0">
                  <a:solidFill>
                    <a:schemeClr val="bg1"/>
                  </a:solidFill>
                </a:rPr>
                <a:t> Unit C        </a:t>
              </a:r>
            </a:p>
            <a:p>
              <a:pPr>
                <a:lnSpc>
                  <a:spcPts val="2600"/>
                </a:lnSpc>
              </a:pPr>
              <a:r>
                <a:rPr lang="en-US" sz="2400" baseline="0" dirty="0" smtClean="0">
                  <a:solidFill>
                    <a:schemeClr val="bg1"/>
                  </a:solidFill>
                </a:rPr>
                <a:t>     Berkeley CA </a:t>
              </a:r>
              <a:r>
                <a:rPr lang="en-US" sz="2000" baseline="0" dirty="0" smtClean="0">
                  <a:solidFill>
                    <a:schemeClr val="bg1"/>
                  </a:solidFill>
                </a:rPr>
                <a:t>94710</a:t>
              </a:r>
              <a:r>
                <a:rPr lang="en-US" sz="2400" baseline="0" dirty="0" smtClean="0">
                  <a:solidFill>
                    <a:schemeClr val="bg1"/>
                  </a:solidFill>
                </a:rPr>
                <a:t/>
              </a:r>
              <a:br>
                <a:rPr lang="en-US" sz="2400" baseline="0" dirty="0" smtClean="0">
                  <a:solidFill>
                    <a:schemeClr val="bg1"/>
                  </a:solidFill>
                </a:rPr>
              </a:br>
              <a:r>
                <a:rPr lang="en-US" sz="2400" baseline="0" dirty="0" smtClean="0">
                  <a:solidFill>
                    <a:schemeClr val="bg1"/>
                  </a:solidFill>
                </a:rPr>
                <a:t>    </a:t>
              </a:r>
              <a:r>
                <a:rPr lang="en-US" sz="2400" b="1" baseline="0" dirty="0" smtClean="0">
                  <a:solidFill>
                    <a:srgbClr val="FFFF00"/>
                  </a:solidFill>
                </a:rPr>
                <a:t>posterpresenter@gmail.com</a:t>
              </a:r>
              <a:endParaRPr lang="en-US" sz="2800" b="1" dirty="0">
                <a:solidFill>
                  <a:srgbClr val="FFFF00"/>
                </a:solidFill>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4298410" rtl="0" eaLnBrk="1" latinLnBrk="0" hangingPunct="1">
        <a:spcBef>
          <a:spcPct val="0"/>
        </a:spcBef>
        <a:buNone/>
        <a:defRPr sz="8500" kern="1200">
          <a:solidFill>
            <a:schemeClr val="bg1"/>
          </a:solidFill>
          <a:latin typeface="Trebuchet MS" pitchFamily="34" charset="0"/>
          <a:ea typeface="+mj-ea"/>
          <a:cs typeface="+mj-cs"/>
        </a:defRPr>
      </a:lvl1pPr>
    </p:titleStyle>
    <p:bodyStyle>
      <a:lvl1pPr marL="1611903" indent="-1611903" algn="l" defTabSz="4298410" rtl="0" eaLnBrk="1" latinLnBrk="0" hangingPunct="1">
        <a:spcBef>
          <a:spcPct val="20000"/>
        </a:spcBef>
        <a:buFont typeface="Arial" pitchFamily="34" charset="0"/>
        <a:buChar char="•"/>
        <a:defRPr sz="15100" kern="1200">
          <a:solidFill>
            <a:schemeClr val="tx1"/>
          </a:solidFill>
          <a:latin typeface="+mn-lt"/>
          <a:ea typeface="+mn-ea"/>
          <a:cs typeface="+mn-cs"/>
        </a:defRPr>
      </a:lvl1pPr>
      <a:lvl2pPr marL="3492457" indent="-1343252" algn="l" defTabSz="4298410" rtl="0" eaLnBrk="1" latinLnBrk="0" hangingPunct="1">
        <a:spcBef>
          <a:spcPct val="20000"/>
        </a:spcBef>
        <a:buFont typeface="Arial" pitchFamily="34" charset="0"/>
        <a:buChar char="–"/>
        <a:defRPr sz="13300" kern="1200">
          <a:solidFill>
            <a:schemeClr val="tx1"/>
          </a:solidFill>
          <a:latin typeface="+mn-lt"/>
          <a:ea typeface="+mn-ea"/>
          <a:cs typeface="+mn-cs"/>
        </a:defRPr>
      </a:lvl2pPr>
      <a:lvl3pPr marL="5373012" indent="-1074603" algn="l" defTabSz="4298410" rtl="0" eaLnBrk="1" latinLnBrk="0" hangingPunct="1">
        <a:spcBef>
          <a:spcPct val="20000"/>
        </a:spcBef>
        <a:buFont typeface="Arial" pitchFamily="34" charset="0"/>
        <a:buChar char="•"/>
        <a:defRPr sz="11300" kern="1200">
          <a:solidFill>
            <a:schemeClr val="tx1"/>
          </a:solidFill>
          <a:latin typeface="+mn-lt"/>
          <a:ea typeface="+mn-ea"/>
          <a:cs typeface="+mn-cs"/>
        </a:defRPr>
      </a:lvl3pPr>
      <a:lvl4pPr marL="7522217"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4pPr>
      <a:lvl5pPr marL="9671420"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5pPr>
      <a:lvl6pPr marL="11820625"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6pPr>
      <a:lvl7pPr marL="1396982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7pPr>
      <a:lvl8pPr marL="16119034"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8pPr>
      <a:lvl9pPr marL="18268238" indent="-1074603" algn="l" defTabSz="4298410" rtl="0" eaLnBrk="1" latinLnBrk="0" hangingPunct="1">
        <a:spcBef>
          <a:spcPct val="20000"/>
        </a:spcBef>
        <a:buFont typeface="Arial" pitchFamily="34" charset="0"/>
        <a:buChar char="•"/>
        <a:defRPr sz="9500" kern="1200">
          <a:solidFill>
            <a:schemeClr val="tx1"/>
          </a:solidFill>
          <a:latin typeface="+mn-lt"/>
          <a:ea typeface="+mn-ea"/>
          <a:cs typeface="+mn-cs"/>
        </a:defRPr>
      </a:lvl9pPr>
    </p:bodyStyle>
    <p:otherStyle>
      <a:defPPr>
        <a:defRPr lang="en-US"/>
      </a:defPPr>
      <a:lvl1pPr marL="0" algn="l" defTabSz="4298410" rtl="0" eaLnBrk="1" latinLnBrk="0" hangingPunct="1">
        <a:defRPr sz="8500" kern="1200">
          <a:solidFill>
            <a:schemeClr val="tx1"/>
          </a:solidFill>
          <a:latin typeface="+mn-lt"/>
          <a:ea typeface="+mn-ea"/>
          <a:cs typeface="+mn-cs"/>
        </a:defRPr>
      </a:lvl1pPr>
      <a:lvl2pPr marL="2149205" algn="l" defTabSz="4298410" rtl="0" eaLnBrk="1" latinLnBrk="0" hangingPunct="1">
        <a:defRPr sz="8500" kern="1200">
          <a:solidFill>
            <a:schemeClr val="tx1"/>
          </a:solidFill>
          <a:latin typeface="+mn-lt"/>
          <a:ea typeface="+mn-ea"/>
          <a:cs typeface="+mn-cs"/>
        </a:defRPr>
      </a:lvl2pPr>
      <a:lvl3pPr marL="4298410" algn="l" defTabSz="4298410" rtl="0" eaLnBrk="1" latinLnBrk="0" hangingPunct="1">
        <a:defRPr sz="8500" kern="1200">
          <a:solidFill>
            <a:schemeClr val="tx1"/>
          </a:solidFill>
          <a:latin typeface="+mn-lt"/>
          <a:ea typeface="+mn-ea"/>
          <a:cs typeface="+mn-cs"/>
        </a:defRPr>
      </a:lvl3pPr>
      <a:lvl4pPr marL="6447613" algn="l" defTabSz="4298410" rtl="0" eaLnBrk="1" latinLnBrk="0" hangingPunct="1">
        <a:defRPr sz="8500" kern="1200">
          <a:solidFill>
            <a:schemeClr val="tx1"/>
          </a:solidFill>
          <a:latin typeface="+mn-lt"/>
          <a:ea typeface="+mn-ea"/>
          <a:cs typeface="+mn-cs"/>
        </a:defRPr>
      </a:lvl4pPr>
      <a:lvl5pPr marL="8596817" algn="l" defTabSz="4298410" rtl="0" eaLnBrk="1" latinLnBrk="0" hangingPunct="1">
        <a:defRPr sz="8500" kern="1200">
          <a:solidFill>
            <a:schemeClr val="tx1"/>
          </a:solidFill>
          <a:latin typeface="+mn-lt"/>
          <a:ea typeface="+mn-ea"/>
          <a:cs typeface="+mn-cs"/>
        </a:defRPr>
      </a:lvl5pPr>
      <a:lvl6pPr marL="10746023" algn="l" defTabSz="4298410" rtl="0" eaLnBrk="1" latinLnBrk="0" hangingPunct="1">
        <a:defRPr sz="8500" kern="1200">
          <a:solidFill>
            <a:schemeClr val="tx1"/>
          </a:solidFill>
          <a:latin typeface="+mn-lt"/>
          <a:ea typeface="+mn-ea"/>
          <a:cs typeface="+mn-cs"/>
        </a:defRPr>
      </a:lvl6pPr>
      <a:lvl7pPr marL="12895229" algn="l" defTabSz="4298410" rtl="0" eaLnBrk="1" latinLnBrk="0" hangingPunct="1">
        <a:defRPr sz="8500" kern="1200">
          <a:solidFill>
            <a:schemeClr val="tx1"/>
          </a:solidFill>
          <a:latin typeface="+mn-lt"/>
          <a:ea typeface="+mn-ea"/>
          <a:cs typeface="+mn-cs"/>
        </a:defRPr>
      </a:lvl7pPr>
      <a:lvl8pPr marL="15044432" algn="l" defTabSz="4298410" rtl="0" eaLnBrk="1" latinLnBrk="0" hangingPunct="1">
        <a:defRPr sz="8500" kern="1200">
          <a:solidFill>
            <a:schemeClr val="tx1"/>
          </a:solidFill>
          <a:latin typeface="+mn-lt"/>
          <a:ea typeface="+mn-ea"/>
          <a:cs typeface="+mn-cs"/>
        </a:defRPr>
      </a:lvl8pPr>
      <a:lvl9pPr marL="17193637" algn="l" defTabSz="4298410" rtl="0" eaLnBrk="1" latinLnBrk="0" hangingPunct="1">
        <a:defRPr sz="8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Text Placeholder 340"/>
          <p:cNvSpPr>
            <a:spLocks noGrp="1"/>
          </p:cNvSpPr>
          <p:nvPr>
            <p:ph type="body" sz="quarter" idx="27"/>
          </p:nvPr>
        </p:nvSpPr>
        <p:spPr>
          <a:xfrm>
            <a:off x="708887" y="6716082"/>
            <a:ext cx="14147987" cy="25313885"/>
          </a:xfrm>
        </p:spPr>
        <p:txBody>
          <a:bodyPr/>
          <a:lstStyle/>
          <a:p>
            <a:pPr algn="r"/>
            <a:endParaRPr lang="ar-DZ" sz="5400" b="0" u="none" dirty="0" smtClean="0">
              <a:solidFill>
                <a:schemeClr val="tx1"/>
              </a:solidFill>
            </a:endParaRPr>
          </a:p>
          <a:p>
            <a:pPr algn="r"/>
            <a:endParaRPr lang="ar-DZ" sz="5400" b="0" u="none" dirty="0" smtClean="0">
              <a:solidFill>
                <a:schemeClr val="tx1"/>
              </a:solidFill>
            </a:endParaRPr>
          </a:p>
          <a:p>
            <a:pPr algn="r"/>
            <a:r>
              <a:rPr lang="ar-DZ" sz="5400" b="0" u="none" dirty="0" smtClean="0">
                <a:solidFill>
                  <a:schemeClr val="tx1"/>
                </a:solidFill>
              </a:rPr>
              <a:t>نظرا لأهمية الصحافة </a:t>
            </a:r>
            <a:r>
              <a:rPr lang="ar-DZ" sz="5400" b="0" u="none" dirty="0" err="1" smtClean="0">
                <a:solidFill>
                  <a:schemeClr val="tx1"/>
                </a:solidFill>
              </a:rPr>
              <a:t>و</a:t>
            </a:r>
            <a:r>
              <a:rPr lang="ar-DZ" sz="5400" b="0" u="none" dirty="0" smtClean="0">
                <a:solidFill>
                  <a:schemeClr val="tx1"/>
                </a:solidFill>
              </a:rPr>
              <a:t> الإعلام ودورها الفعال في خدمة الثورة من خلال التوعية الفكرية ونشر الأخبار والمستجدات في مختلف المجالات وخصوصا التي تخدم الثورة التحريرية ،بتنوع مواضيعه ولغاته ظهرت هناك مؤلفات عدة في هذا المجال من كتب ودوريات ومذكرات وطنية وعربية تظهر أهميته كأحد الوسائل الرئيسية التي ساهمت في مواجهة الاحتلال وعلى هذا الأساس جاء توظيف مختلف الوسائل الإعلامية للمسيرة النضالية.</a:t>
            </a:r>
            <a:endParaRPr lang="fr-FR" sz="5400" b="0" u="none" dirty="0" smtClean="0">
              <a:solidFill>
                <a:schemeClr val="tx1"/>
              </a:solidFill>
            </a:endParaRPr>
          </a:p>
          <a:p>
            <a:pPr algn="r"/>
            <a:endParaRPr lang="ar-DZ" sz="4800" b="0" u="none" dirty="0" smtClean="0">
              <a:solidFill>
                <a:schemeClr val="tx1"/>
              </a:solidFill>
            </a:endParaRPr>
          </a:p>
          <a:p>
            <a:pPr algn="r"/>
            <a:endParaRPr lang="ar-DZ" sz="5400" b="0" u="none" dirty="0" smtClean="0">
              <a:solidFill>
                <a:schemeClr val="tx1"/>
              </a:solidFill>
            </a:endParaRPr>
          </a:p>
          <a:p>
            <a:pPr algn="r"/>
            <a:r>
              <a:rPr lang="ar-DZ" sz="5400" b="0" u="none" dirty="0" smtClean="0">
                <a:solidFill>
                  <a:schemeClr val="tx1"/>
                </a:solidFill>
              </a:rPr>
              <a:t>تندرج دراستنا ضمن البحوث الوصفية والتي تهدف </a:t>
            </a:r>
            <a:r>
              <a:rPr lang="ar-DZ" sz="5400" b="0" u="none" dirty="0" err="1" smtClean="0">
                <a:solidFill>
                  <a:schemeClr val="tx1"/>
                </a:solidFill>
              </a:rPr>
              <a:t>الى</a:t>
            </a:r>
            <a:r>
              <a:rPr lang="ar-DZ" sz="5400" b="0" u="none" dirty="0" smtClean="0">
                <a:solidFill>
                  <a:schemeClr val="tx1"/>
                </a:solidFill>
              </a:rPr>
              <a:t> تفسير وتحليل خصائص الظاهرة   حيث يعد جهدا علميا منظما للحصول على بيانات ومعلومات الصحف الصادرة في وقت الثورة    كما </a:t>
            </a:r>
            <a:r>
              <a:rPr lang="ar-DZ" sz="5400" b="0" u="none" dirty="0" err="1" smtClean="0">
                <a:solidFill>
                  <a:schemeClr val="tx1"/>
                </a:solidFill>
              </a:rPr>
              <a:t>إعتمدنا</a:t>
            </a:r>
            <a:r>
              <a:rPr lang="ar-DZ" sz="5400" b="0" u="none" dirty="0" smtClean="0">
                <a:solidFill>
                  <a:schemeClr val="tx1"/>
                </a:solidFill>
              </a:rPr>
              <a:t> على منهج المسح الشامل لهذه الصحف منذ </a:t>
            </a:r>
          </a:p>
          <a:p>
            <a:pPr algn="r"/>
            <a:r>
              <a:rPr lang="ar-DZ" sz="5400" b="0" u="none" dirty="0" smtClean="0">
                <a:solidFill>
                  <a:schemeClr val="tx1"/>
                </a:solidFill>
              </a:rPr>
              <a:t>صدورها واهم الأخبار التي كانت تعالجها.</a:t>
            </a:r>
          </a:p>
          <a:p>
            <a:pPr algn="r"/>
            <a:endParaRPr lang="ar-DZ" sz="5400" b="0" u="none" dirty="0" smtClean="0">
              <a:solidFill>
                <a:schemeClr val="tx1"/>
              </a:solidFill>
            </a:endParaRPr>
          </a:p>
          <a:p>
            <a:pPr algn="r" rtl="1"/>
            <a:endParaRPr lang="ar-DZ" sz="4400" u="none" dirty="0" smtClean="0">
              <a:solidFill>
                <a:schemeClr val="tx1"/>
              </a:solidFill>
            </a:endParaRPr>
          </a:p>
          <a:p>
            <a:pPr algn="r" rtl="1"/>
            <a:r>
              <a:rPr lang="ar-DZ" sz="4400" u="none" dirty="0" smtClean="0">
                <a:solidFill>
                  <a:schemeClr val="tx1"/>
                </a:solidFill>
              </a:rPr>
              <a:t>الحدود </a:t>
            </a:r>
            <a:r>
              <a:rPr lang="ar-DZ" sz="4400" u="none" dirty="0" smtClean="0">
                <a:solidFill>
                  <a:schemeClr val="tx1"/>
                </a:solidFill>
              </a:rPr>
              <a:t>الجغرافية</a:t>
            </a:r>
            <a:r>
              <a:rPr lang="ar-DZ" sz="5400" b="0" u="none" dirty="0" smtClean="0">
                <a:solidFill>
                  <a:schemeClr val="tx1"/>
                </a:solidFill>
              </a:rPr>
              <a:t>:وتتمثل في الحدود المكانية للموضوع محل الدراسة في القطر الجزائري بصفة عامة والولايات التي انتشرت فيها الصحف كولاية </a:t>
            </a:r>
            <a:r>
              <a:rPr lang="ar-DZ" sz="5400" b="0" u="none" dirty="0" err="1" smtClean="0">
                <a:solidFill>
                  <a:schemeClr val="tx1"/>
                </a:solidFill>
              </a:rPr>
              <a:t>الجزائروالاوراس</a:t>
            </a:r>
            <a:r>
              <a:rPr lang="ar-DZ" sz="5400" b="0" u="none" dirty="0" smtClean="0">
                <a:solidFill>
                  <a:schemeClr val="tx1"/>
                </a:solidFill>
              </a:rPr>
              <a:t>  بصفة خاصة.</a:t>
            </a:r>
            <a:endParaRPr lang="fr-FR" sz="5400" b="0" u="none" dirty="0" smtClean="0">
              <a:solidFill>
                <a:schemeClr val="tx1"/>
              </a:solidFill>
            </a:endParaRPr>
          </a:p>
          <a:p>
            <a:pPr algn="r" rtl="1"/>
            <a:r>
              <a:rPr lang="ar-DZ" sz="4400" u="none" dirty="0" smtClean="0">
                <a:solidFill>
                  <a:schemeClr val="tx1"/>
                </a:solidFill>
              </a:rPr>
              <a:t>الحدود </a:t>
            </a:r>
            <a:r>
              <a:rPr lang="ar-DZ" sz="4400" u="none" dirty="0" err="1" smtClean="0">
                <a:solidFill>
                  <a:schemeClr val="tx1"/>
                </a:solidFill>
              </a:rPr>
              <a:t>الزمانية</a:t>
            </a:r>
            <a:r>
              <a:rPr lang="ar-DZ" sz="4400" u="none" dirty="0" smtClean="0">
                <a:solidFill>
                  <a:schemeClr val="tx1"/>
                </a:solidFill>
              </a:rPr>
              <a:t>:</a:t>
            </a:r>
            <a:r>
              <a:rPr lang="ar-DZ" sz="5400" b="0" u="none" dirty="0" smtClean="0">
                <a:solidFill>
                  <a:schemeClr val="tx1"/>
                </a:solidFill>
              </a:rPr>
              <a:t>تشمل الفترة التي صدرت فيها الصحف وتمتد من سنة 1954 إلى غاية سنة 1962.</a:t>
            </a:r>
            <a:endParaRPr lang="fr-FR" sz="5400" b="0" u="none" dirty="0" smtClean="0">
              <a:solidFill>
                <a:schemeClr val="tx1"/>
              </a:solidFill>
            </a:endParaRPr>
          </a:p>
          <a:p>
            <a:pPr algn="r" rtl="1"/>
            <a:r>
              <a:rPr lang="ar-DZ" sz="4400" u="none" dirty="0" smtClean="0">
                <a:solidFill>
                  <a:schemeClr val="tx1"/>
                </a:solidFill>
              </a:rPr>
              <a:t>الحدود الموضوعية:</a:t>
            </a:r>
            <a:r>
              <a:rPr lang="ar-DZ" sz="5400" b="0" u="none" dirty="0" smtClean="0">
                <a:solidFill>
                  <a:schemeClr val="tx1"/>
                </a:solidFill>
              </a:rPr>
              <a:t>حيث تضم هذه الدراسة كل الإنتاج العلمي في المجال الإعلامي للصحف </a:t>
            </a:r>
            <a:r>
              <a:rPr lang="ar-DZ" sz="5400" b="0" u="none" dirty="0" err="1" smtClean="0">
                <a:solidFill>
                  <a:schemeClr val="tx1"/>
                </a:solidFill>
              </a:rPr>
              <a:t>والنشريات</a:t>
            </a:r>
            <a:r>
              <a:rPr lang="ar-DZ" sz="5400" b="0" u="none" dirty="0" smtClean="0">
                <a:solidFill>
                  <a:schemeClr val="tx1"/>
                </a:solidFill>
              </a:rPr>
              <a:t> في الجزائر إبان الفترة المحددة لدراسة.</a:t>
            </a:r>
            <a:endParaRPr lang="fr-FR" sz="5400" b="0" u="none" dirty="0" smtClean="0">
              <a:solidFill>
                <a:schemeClr val="tx1"/>
              </a:solidFill>
            </a:endParaRPr>
          </a:p>
          <a:p>
            <a:pPr algn="r"/>
            <a:endParaRPr lang="ar-DZ" sz="5400" b="0" u="none" dirty="0" smtClean="0">
              <a:solidFill>
                <a:schemeClr val="tx1"/>
              </a:solidFill>
            </a:endParaRPr>
          </a:p>
          <a:p>
            <a:pPr algn="r"/>
            <a:endParaRPr lang="en-US" sz="5400" b="0" u="none" dirty="0">
              <a:solidFill>
                <a:schemeClr val="tx1"/>
              </a:solidFill>
            </a:endParaRPr>
          </a:p>
        </p:txBody>
      </p:sp>
      <p:sp>
        <p:nvSpPr>
          <p:cNvPr id="346" name="Text Placeholder 345"/>
          <p:cNvSpPr>
            <a:spLocks noGrp="1"/>
          </p:cNvSpPr>
          <p:nvPr>
            <p:ph type="body" sz="quarter" idx="96"/>
          </p:nvPr>
        </p:nvSpPr>
        <p:spPr>
          <a:xfrm>
            <a:off x="556488" y="14410944"/>
            <a:ext cx="14300387" cy="1646300"/>
          </a:xfrm>
        </p:spPr>
        <p:txBody>
          <a:bodyPr/>
          <a:lstStyle/>
          <a:p>
            <a:pPr rtl="1"/>
            <a:r>
              <a:rPr lang="en-US" sz="4400" dirty="0" smtClean="0">
                <a:latin typeface="+mn-lt"/>
              </a:rPr>
              <a:t> </a:t>
            </a:r>
            <a:endParaRPr lang="fr-FR" sz="4400" dirty="0" smtClean="0">
              <a:latin typeface="+mn-lt"/>
            </a:endParaRPr>
          </a:p>
          <a:p>
            <a:endParaRPr lang="en-US" dirty="0">
              <a:latin typeface="+mn-lt"/>
            </a:endParaRPr>
          </a:p>
        </p:txBody>
      </p:sp>
      <p:sp>
        <p:nvSpPr>
          <p:cNvPr id="383" name="Text Placeholder 382"/>
          <p:cNvSpPr>
            <a:spLocks noGrp="1"/>
          </p:cNvSpPr>
          <p:nvPr>
            <p:ph type="body" sz="quarter" idx="150"/>
          </p:nvPr>
        </p:nvSpPr>
        <p:spPr>
          <a:xfrm>
            <a:off x="4090899" y="3820619"/>
            <a:ext cx="22093415" cy="1409749"/>
          </a:xfrm>
        </p:spPr>
        <p:txBody>
          <a:bodyPr>
            <a:normAutofit fontScale="47500" lnSpcReduction="20000"/>
          </a:bodyPr>
          <a:lstStyle/>
          <a:p>
            <a:r>
              <a:rPr lang="ar-DZ" sz="9600" b="1" dirty="0" smtClean="0"/>
              <a:t>من إعداد الطالبتين : رحيم أمال  -خيراني أمينة</a:t>
            </a:r>
          </a:p>
          <a:p>
            <a:r>
              <a:rPr lang="ar-DZ" sz="9600" b="1" dirty="0" smtClean="0"/>
              <a:t>تحت إشراف  :</a:t>
            </a:r>
            <a:r>
              <a:rPr lang="ar-DZ" sz="9600" b="1" dirty="0" err="1" smtClean="0"/>
              <a:t>حمداوي</a:t>
            </a:r>
            <a:r>
              <a:rPr lang="ar-DZ" sz="9600" b="1" dirty="0" smtClean="0"/>
              <a:t> عمر</a:t>
            </a:r>
            <a:endParaRPr lang="en-US" dirty="0" smtClean="0">
              <a:latin typeface="+mn-lt"/>
            </a:endParaRPr>
          </a:p>
          <a:p>
            <a:endParaRPr lang="ar-DZ" b="1" dirty="0" smtClean="0">
              <a:latin typeface="+mn-lt"/>
            </a:endParaRPr>
          </a:p>
        </p:txBody>
      </p:sp>
      <p:sp>
        <p:nvSpPr>
          <p:cNvPr id="384" name="Text Placeholder 383"/>
          <p:cNvSpPr>
            <a:spLocks noGrp="1"/>
          </p:cNvSpPr>
          <p:nvPr>
            <p:ph type="body" sz="quarter" idx="151"/>
          </p:nvPr>
        </p:nvSpPr>
        <p:spPr>
          <a:xfrm>
            <a:off x="1882589" y="1564106"/>
            <a:ext cx="24301726" cy="2256514"/>
          </a:xfrm>
        </p:spPr>
        <p:txBody>
          <a:bodyPr>
            <a:normAutofit fontScale="47500" lnSpcReduction="20000"/>
          </a:bodyPr>
          <a:lstStyle/>
          <a:p>
            <a:r>
              <a:rPr lang="ar-SA" sz="9600" b="1" dirty="0" smtClean="0"/>
              <a:t>جامعة قاصدي </a:t>
            </a:r>
            <a:r>
              <a:rPr lang="ar-SA" sz="9600" b="1" dirty="0" err="1" smtClean="0"/>
              <a:t>مرباح</a:t>
            </a:r>
            <a:r>
              <a:rPr lang="ar-SA" sz="9600" b="1" dirty="0" smtClean="0"/>
              <a:t>- </a:t>
            </a:r>
            <a:r>
              <a:rPr lang="ar-SA" sz="9600" b="1" dirty="0" err="1" smtClean="0"/>
              <a:t>ورقلة</a:t>
            </a:r>
            <a:r>
              <a:rPr lang="ar-DZ" sz="9600" b="1" dirty="0" smtClean="0"/>
              <a:t> -</a:t>
            </a:r>
            <a:endParaRPr lang="fr-FR" sz="19200" b="1" dirty="0" smtClean="0">
              <a:latin typeface="+mn-lt"/>
            </a:endParaRPr>
          </a:p>
          <a:p>
            <a:r>
              <a:rPr lang="ar-SA" sz="9600" b="1" dirty="0" smtClean="0"/>
              <a:t>كلية العلوم </a:t>
            </a:r>
            <a:r>
              <a:rPr lang="ar-SA" sz="9600" b="1" dirty="0" err="1" smtClean="0"/>
              <a:t>ال</a:t>
            </a:r>
            <a:r>
              <a:rPr lang="ar-DZ" sz="9600" b="1" dirty="0" smtClean="0"/>
              <a:t>إنسانية </a:t>
            </a:r>
            <a:r>
              <a:rPr lang="ar-DZ" sz="9600" b="1" dirty="0" err="1" smtClean="0"/>
              <a:t>والإجتماعية</a:t>
            </a:r>
            <a:r>
              <a:rPr lang="ar-DZ" sz="9600" b="1" dirty="0" smtClean="0"/>
              <a:t> قسم الإعلام </a:t>
            </a:r>
            <a:r>
              <a:rPr lang="ar-DZ" sz="9600" b="1" dirty="0" err="1" smtClean="0"/>
              <a:t>والإتصال</a:t>
            </a:r>
            <a:endParaRPr lang="ar-DZ" sz="9600" b="1" dirty="0" smtClean="0"/>
          </a:p>
          <a:p>
            <a:r>
              <a:rPr lang="ar-DZ" sz="9600" b="1" dirty="0" smtClean="0">
                <a:latin typeface="+mn-lt"/>
              </a:rPr>
              <a:t>تخصص :تكنولوجيا الحديثة</a:t>
            </a:r>
            <a:r>
              <a:rPr lang="ar-DZ" b="1" dirty="0" smtClean="0">
                <a:latin typeface="+mn-lt"/>
              </a:rPr>
              <a:t> </a:t>
            </a:r>
            <a:endParaRPr lang="en-US" b="1" dirty="0" smtClean="0">
              <a:latin typeface="+mn-lt"/>
            </a:endParaRPr>
          </a:p>
          <a:p>
            <a:endParaRPr lang="en-US" dirty="0">
              <a:latin typeface="+mn-lt"/>
            </a:endParaRPr>
          </a:p>
        </p:txBody>
      </p:sp>
      <p:sp>
        <p:nvSpPr>
          <p:cNvPr id="385" name="Text Placeholder 384"/>
          <p:cNvSpPr>
            <a:spLocks noGrp="1"/>
          </p:cNvSpPr>
          <p:nvPr>
            <p:ph type="body" sz="quarter" idx="153"/>
          </p:nvPr>
        </p:nvSpPr>
        <p:spPr>
          <a:xfrm>
            <a:off x="1051016" y="216567"/>
            <a:ext cx="24695537" cy="2156437"/>
          </a:xfrm>
        </p:spPr>
        <p:txBody>
          <a:bodyPr>
            <a:noAutofit/>
          </a:bodyPr>
          <a:lstStyle/>
          <a:p>
            <a:pPr rtl="1"/>
            <a:r>
              <a:rPr lang="ar-DZ" sz="8800" dirty="0" smtClean="0">
                <a:solidFill>
                  <a:srgbClr val="FFFF00"/>
                </a:solidFill>
                <a:latin typeface="+mn-lt"/>
              </a:rPr>
              <a:t>الصحف الجزائرية الصادرة إبان الثورة التحريرية“دراسة مسحية“</a:t>
            </a:r>
            <a:endParaRPr lang="fr-FR" sz="8000" dirty="0" smtClean="0">
              <a:solidFill>
                <a:srgbClr val="FFFF00"/>
              </a:solidFill>
              <a:latin typeface="+mn-lt"/>
            </a:endParaRPr>
          </a:p>
        </p:txBody>
      </p:sp>
      <p:sp>
        <p:nvSpPr>
          <p:cNvPr id="6148" name="Rectangle 4"/>
          <p:cNvSpPr>
            <a:spLocks noChangeArrowheads="1"/>
          </p:cNvSpPr>
          <p:nvPr/>
        </p:nvSpPr>
        <p:spPr bwMode="auto">
          <a:xfrm>
            <a:off x="0" y="0"/>
            <a:ext cx="655950"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2355850" algn="l"/>
              </a:tabLst>
            </a:pPr>
            <a:r>
              <a:rPr kumimoji="0" lang="ar-SA" sz="1600" b="0" i="0" u="none" strike="noStrike" cap="none" normalizeH="0" baseline="0" dirty="0" smtClean="0">
                <a:ln>
                  <a:noFill/>
                </a:ln>
                <a:solidFill>
                  <a:schemeClr val="tx1"/>
                </a:solidFill>
                <a:effectLst/>
                <a:ea typeface="Times New Roman" pitchFamily="18" charset="0"/>
              </a:rPr>
              <a:t>للبنك. </a:t>
            </a:r>
            <a:endParaRPr kumimoji="0" lang="fr-FR" sz="4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355850" algn="l"/>
              </a:tabLst>
            </a:pPr>
            <a:r>
              <a:rPr kumimoji="0" lang="fr-FR" sz="1800" b="0" i="0" u="none" strike="noStrike" cap="none" normalizeH="0" baseline="0" dirty="0" smtClean="0">
                <a:ln>
                  <a:noFill/>
                </a:ln>
                <a:solidFill>
                  <a:schemeClr val="tx1"/>
                </a:solidFill>
                <a:effectLst/>
              </a:rPr>
              <a:t/>
            </a:r>
            <a:br>
              <a:rPr kumimoji="0" lang="fr-FR" sz="1800" b="0" i="0" u="none" strike="noStrike" cap="none" normalizeH="0" baseline="0" dirty="0" smtClean="0">
                <a:ln>
                  <a:noFill/>
                </a:ln>
                <a:solidFill>
                  <a:schemeClr val="tx1"/>
                </a:solidFill>
                <a:effectLst/>
              </a:rPr>
            </a:br>
            <a:endParaRPr kumimoji="0" lang="fr-FR" sz="1800" b="0" i="0" u="none" strike="noStrike" cap="none" normalizeH="0" baseline="0" dirty="0" smtClean="0">
              <a:ln>
                <a:noFill/>
              </a:ln>
              <a:solidFill>
                <a:schemeClr val="tx1"/>
              </a:solidFill>
              <a:effectLst/>
            </a:endParaRPr>
          </a:p>
        </p:txBody>
      </p:sp>
      <p:sp>
        <p:nvSpPr>
          <p:cNvPr id="23" name="Espace réservé du texte 22"/>
          <p:cNvSpPr>
            <a:spLocks noGrp="1"/>
          </p:cNvSpPr>
          <p:nvPr>
            <p:ph type="body" sz="quarter" idx="29"/>
          </p:nvPr>
        </p:nvSpPr>
        <p:spPr>
          <a:xfrm>
            <a:off x="15353329" y="8051683"/>
            <a:ext cx="14276605" cy="29653535"/>
          </a:xfrm>
        </p:spPr>
        <p:txBody>
          <a:bodyPr/>
          <a:lstStyle/>
          <a:p>
            <a:pPr algn="r"/>
            <a:r>
              <a:rPr lang="ar-DZ" sz="5400" b="0" u="none" dirty="0" smtClean="0">
                <a:solidFill>
                  <a:schemeClr val="tx1"/>
                </a:solidFill>
              </a:rPr>
              <a:t>اعتمدت الثورة منذ بداياتها على الجانب الإعلامي </a:t>
            </a:r>
            <a:r>
              <a:rPr lang="ar-DZ" sz="5400" b="0" u="none" dirty="0" err="1" smtClean="0">
                <a:solidFill>
                  <a:schemeClr val="tx1"/>
                </a:solidFill>
              </a:rPr>
              <a:t>و</a:t>
            </a:r>
            <a:r>
              <a:rPr lang="ar-DZ" sz="5400" b="0" u="none" dirty="0" smtClean="0">
                <a:solidFill>
                  <a:schemeClr val="tx1"/>
                </a:solidFill>
              </a:rPr>
              <a:t> الذي يعتبر احد أهم الوسائل والتقنيات الهامة في مواجهة الاستعمار الفرنسي إلى جانب عدة اعتبارات كالرقابة والدعاية وقوة السلاح وبناء على هذا استغلت معظم المنظمات الجزائرية </a:t>
            </a:r>
            <a:r>
              <a:rPr lang="ar-DZ" sz="5400" b="0" u="none" dirty="0" err="1" smtClean="0">
                <a:solidFill>
                  <a:schemeClr val="tx1"/>
                </a:solidFill>
              </a:rPr>
              <a:t>و</a:t>
            </a:r>
            <a:r>
              <a:rPr lang="ar-DZ" sz="5400" b="0" u="none" dirty="0" smtClean="0">
                <a:solidFill>
                  <a:schemeClr val="tx1"/>
                </a:solidFill>
              </a:rPr>
              <a:t> المكلفة بالثورة باستخدام الإعلام بمختلف وسائله التقليدية كالصحف والوسائل الجديدة كالإذاعة </a:t>
            </a:r>
            <a:r>
              <a:rPr lang="ar-DZ" sz="5400" b="0" u="none" dirty="0" err="1" smtClean="0">
                <a:solidFill>
                  <a:schemeClr val="tx1"/>
                </a:solidFill>
              </a:rPr>
              <a:t>و</a:t>
            </a:r>
            <a:r>
              <a:rPr lang="ar-DZ" sz="5400" b="0" u="none" dirty="0" smtClean="0">
                <a:solidFill>
                  <a:schemeClr val="tx1"/>
                </a:solidFill>
              </a:rPr>
              <a:t> السينما ونظرا لدور الذي لعبه الإعلام في الثورة خاصة الصحف حيث تعددت وانتشرت بعدد كبير من اجل نشر الأخبار والكشف عن أعمال الاستعمار.</a:t>
            </a:r>
          </a:p>
          <a:p>
            <a:pPr algn="r"/>
            <a:endParaRPr lang="ar-DZ" sz="4400" b="0" u="none" dirty="0" smtClean="0"/>
          </a:p>
          <a:p>
            <a:pPr algn="r"/>
            <a:endParaRPr lang="ar-DZ" sz="4400" b="0" u="none" dirty="0" smtClean="0"/>
          </a:p>
          <a:p>
            <a:pPr algn="r"/>
            <a:r>
              <a:rPr lang="ar-DZ" sz="5400" b="0" u="none" dirty="0" smtClean="0">
                <a:solidFill>
                  <a:schemeClr val="tx1"/>
                </a:solidFill>
              </a:rPr>
              <a:t>ونظر لتعدد وسائل الإعلام </a:t>
            </a:r>
            <a:r>
              <a:rPr lang="ar-DZ" sz="5400" b="0" u="none" dirty="0" err="1" smtClean="0">
                <a:solidFill>
                  <a:schemeClr val="tx1"/>
                </a:solidFill>
              </a:rPr>
              <a:t>وإنتشارها</a:t>
            </a:r>
            <a:r>
              <a:rPr lang="ar-DZ" sz="5400" b="0" u="none" dirty="0" smtClean="0">
                <a:solidFill>
                  <a:schemeClr val="tx1"/>
                </a:solidFill>
              </a:rPr>
              <a:t> خاصة الصحفية منها والتي لعبت دورا مهما في خلال تلك الفترة الزمنية نطرح الإشكالية التالية:</a:t>
            </a:r>
          </a:p>
          <a:p>
            <a:pPr algn="r"/>
            <a:r>
              <a:rPr lang="ar-DZ" sz="5400" u="none" dirty="0" err="1" smtClean="0">
                <a:solidFill>
                  <a:schemeClr val="tx1"/>
                </a:solidFill>
              </a:rPr>
              <a:t>ماهو</a:t>
            </a:r>
            <a:r>
              <a:rPr lang="ar-DZ" sz="5400" u="none" dirty="0" smtClean="0">
                <a:solidFill>
                  <a:schemeClr val="tx1"/>
                </a:solidFill>
              </a:rPr>
              <a:t> واقع الصحف الجزائرية الصادرة إبان الثورة التحريرية؟</a:t>
            </a:r>
            <a:endParaRPr lang="ar-DZ" sz="5400" b="0" u="none" dirty="0" smtClean="0">
              <a:solidFill>
                <a:schemeClr val="tx1"/>
              </a:solidFill>
            </a:endParaRPr>
          </a:p>
          <a:p>
            <a:pPr algn="r"/>
            <a:endParaRPr lang="ar-DZ" sz="4400" b="0" u="none" dirty="0" smtClean="0"/>
          </a:p>
          <a:p>
            <a:pPr algn="r"/>
            <a:endParaRPr lang="ar-DZ" sz="4400" b="0" u="none" dirty="0" smtClean="0"/>
          </a:p>
          <a:p>
            <a:pPr algn="r" rtl="1"/>
            <a:endParaRPr lang="ar-DZ" sz="5400" b="0" u="none" dirty="0" smtClean="0">
              <a:solidFill>
                <a:schemeClr val="tx1"/>
              </a:solidFill>
            </a:endParaRPr>
          </a:p>
          <a:p>
            <a:pPr algn="r" rtl="1"/>
            <a:r>
              <a:rPr lang="ar-DZ" sz="5400" b="0" u="none" dirty="0" smtClean="0">
                <a:solidFill>
                  <a:schemeClr val="tx1"/>
                </a:solidFill>
              </a:rPr>
              <a:t>-</a:t>
            </a:r>
            <a:r>
              <a:rPr lang="ar-DZ" sz="5400" b="0" u="none" dirty="0" err="1" smtClean="0">
                <a:solidFill>
                  <a:schemeClr val="tx1"/>
                </a:solidFill>
              </a:rPr>
              <a:t>ماهو</a:t>
            </a:r>
            <a:r>
              <a:rPr lang="ar-DZ" sz="5400" b="0" u="none" dirty="0" smtClean="0">
                <a:solidFill>
                  <a:schemeClr val="tx1"/>
                </a:solidFill>
              </a:rPr>
              <a:t> دور صحيفة المجاهد في تغطية أخبار الثورة؟</a:t>
            </a:r>
            <a:endParaRPr lang="fr-FR" sz="5400" b="0" u="none" dirty="0" smtClean="0">
              <a:solidFill>
                <a:schemeClr val="tx1"/>
              </a:solidFill>
            </a:endParaRPr>
          </a:p>
          <a:p>
            <a:pPr algn="r" rtl="1"/>
            <a:r>
              <a:rPr lang="ar-DZ" sz="5400" b="0" u="none" dirty="0" smtClean="0">
                <a:solidFill>
                  <a:schemeClr val="tx1"/>
                </a:solidFill>
              </a:rPr>
              <a:t>-</a:t>
            </a:r>
            <a:r>
              <a:rPr lang="ar-DZ" sz="5400" b="0" u="none" dirty="0" err="1" smtClean="0">
                <a:solidFill>
                  <a:schemeClr val="tx1"/>
                </a:solidFill>
              </a:rPr>
              <a:t>ماهو</a:t>
            </a:r>
            <a:r>
              <a:rPr lang="ar-DZ" sz="5400" b="0" u="none" dirty="0" smtClean="0">
                <a:solidFill>
                  <a:schemeClr val="tx1"/>
                </a:solidFill>
              </a:rPr>
              <a:t> دور صحيفة المقاومة الجزائرية في الثورة الجزائرية؟</a:t>
            </a:r>
            <a:endParaRPr lang="fr-FR" sz="5400" b="0" u="none" dirty="0" smtClean="0">
              <a:solidFill>
                <a:schemeClr val="tx1"/>
              </a:solidFill>
            </a:endParaRPr>
          </a:p>
          <a:p>
            <a:pPr algn="r"/>
            <a:r>
              <a:rPr lang="ar-DZ" sz="5400" b="0" u="none" dirty="0" smtClean="0">
                <a:solidFill>
                  <a:schemeClr val="tx1"/>
                </a:solidFill>
              </a:rPr>
              <a:t>-</a:t>
            </a:r>
            <a:r>
              <a:rPr lang="ar-DZ" sz="5400" b="0" u="none" dirty="0" err="1" smtClean="0">
                <a:solidFill>
                  <a:schemeClr val="tx1"/>
                </a:solidFill>
              </a:rPr>
              <a:t>ماهو</a:t>
            </a:r>
            <a:r>
              <a:rPr lang="ar-DZ" sz="5400" b="0" u="none" dirty="0" smtClean="0">
                <a:solidFill>
                  <a:schemeClr val="tx1"/>
                </a:solidFill>
              </a:rPr>
              <a:t> الدور الذي لعبته صحف الولايات الأخرى في الثورة الجزائرية؟</a:t>
            </a:r>
          </a:p>
          <a:p>
            <a:pPr algn="r"/>
            <a:endParaRPr lang="ar-DZ" sz="5400" b="0" u="none" dirty="0" smtClean="0">
              <a:solidFill>
                <a:schemeClr val="tx1"/>
              </a:solidFill>
            </a:endParaRPr>
          </a:p>
          <a:p>
            <a:pPr algn="r"/>
            <a:endParaRPr lang="ar-DZ" sz="4400" b="0" u="none" dirty="0" smtClean="0">
              <a:solidFill>
                <a:schemeClr val="tx1"/>
              </a:solidFill>
            </a:endParaRPr>
          </a:p>
          <a:p>
            <a:pPr algn="r" rtl="1"/>
            <a:endParaRPr lang="ar-DZ" sz="5400" b="0" u="none" dirty="0" smtClean="0">
              <a:solidFill>
                <a:schemeClr val="tx1"/>
              </a:solidFill>
            </a:endParaRPr>
          </a:p>
          <a:p>
            <a:pPr algn="r" rtl="1"/>
            <a:r>
              <a:rPr lang="ar-DZ" sz="5400" b="0" u="none" dirty="0" smtClean="0">
                <a:solidFill>
                  <a:schemeClr val="tx1"/>
                </a:solidFill>
              </a:rPr>
              <a:t>-جمع البيانات </a:t>
            </a:r>
            <a:r>
              <a:rPr lang="ar-DZ" sz="5400" b="0" u="none" dirty="0" err="1" smtClean="0">
                <a:solidFill>
                  <a:schemeClr val="tx1"/>
                </a:solidFill>
              </a:rPr>
              <a:t>و</a:t>
            </a:r>
            <a:r>
              <a:rPr lang="ar-DZ" sz="5400" b="0" u="none" dirty="0" smtClean="0">
                <a:solidFill>
                  <a:schemeClr val="tx1"/>
                </a:solidFill>
              </a:rPr>
              <a:t> المعطيات حول الثورة الجزائرية وعلاقة الصحافة في تحريك المسيرة النضالية لثورة.</a:t>
            </a:r>
            <a:endParaRPr lang="fr-FR" sz="5400" b="0" u="none" dirty="0" smtClean="0">
              <a:solidFill>
                <a:schemeClr val="tx1"/>
              </a:solidFill>
            </a:endParaRPr>
          </a:p>
          <a:p>
            <a:pPr algn="r" rtl="1"/>
            <a:r>
              <a:rPr lang="ar-DZ" sz="5400" b="0" u="none" dirty="0" smtClean="0">
                <a:solidFill>
                  <a:schemeClr val="tx1"/>
                </a:solidFill>
              </a:rPr>
              <a:t>-محاولة معرفة أهم الصحف التي كانت تصدر في فترة الثورة وتقديم إحصاءات حول صدورها ومضمونها. </a:t>
            </a:r>
            <a:endParaRPr lang="fr-FR" sz="5400" b="0" u="none" dirty="0" smtClean="0">
              <a:solidFill>
                <a:schemeClr val="tx1"/>
              </a:solidFill>
            </a:endParaRPr>
          </a:p>
          <a:p>
            <a:pPr algn="r" rtl="1"/>
            <a:r>
              <a:rPr lang="ar-DZ" sz="5400" b="0" u="none" dirty="0" smtClean="0">
                <a:solidFill>
                  <a:schemeClr val="tx1"/>
                </a:solidFill>
              </a:rPr>
              <a:t>-إعطاء صورة عن واقع الصحف الجزائرية إبان الثورة وكيف </a:t>
            </a:r>
            <a:r>
              <a:rPr lang="ar-DZ" sz="5400" b="0" u="none" dirty="0" err="1" smtClean="0">
                <a:solidFill>
                  <a:schemeClr val="tx1"/>
                </a:solidFill>
              </a:rPr>
              <a:t>اثرت</a:t>
            </a:r>
            <a:r>
              <a:rPr lang="ar-DZ" sz="5400" b="0" u="none" dirty="0" smtClean="0">
                <a:solidFill>
                  <a:schemeClr val="tx1"/>
                </a:solidFill>
              </a:rPr>
              <a:t> في تحريك عجلة الثورة.</a:t>
            </a:r>
            <a:endParaRPr lang="fr-FR" sz="5400" b="0" u="none" dirty="0" smtClean="0">
              <a:solidFill>
                <a:schemeClr val="tx1"/>
              </a:solidFill>
            </a:endParaRPr>
          </a:p>
          <a:p>
            <a:pPr algn="r"/>
            <a:endParaRPr lang="ar-DZ" sz="5400" b="0" u="none" dirty="0" smtClean="0">
              <a:solidFill>
                <a:schemeClr val="tx1"/>
              </a:solidFill>
            </a:endParaRPr>
          </a:p>
          <a:p>
            <a:pPr algn="r"/>
            <a:endParaRPr lang="fr-FR" sz="4400" b="0" u="none" dirty="0">
              <a:solidFill>
                <a:schemeClr val="tx1"/>
              </a:solidFill>
            </a:endParaRPr>
          </a:p>
        </p:txBody>
      </p:sp>
      <p:sp>
        <p:nvSpPr>
          <p:cNvPr id="47" name="Text Placeholder 345"/>
          <p:cNvSpPr txBox="1">
            <a:spLocks/>
          </p:cNvSpPr>
          <p:nvPr/>
        </p:nvSpPr>
        <p:spPr>
          <a:xfrm>
            <a:off x="708888" y="14563344"/>
            <a:ext cx="14300387" cy="1646300"/>
          </a:xfrm>
          <a:prstGeom prst="rect">
            <a:avLst/>
          </a:prstGeom>
        </p:spPr>
        <p:txBody>
          <a:bodyPr wrap="square" lIns="223877" tIns="223877" rIns="223877" bIns="223877">
            <a:spAutoFit/>
          </a:bodyPr>
          <a:lstStyle/>
          <a:p>
            <a:pPr marL="0" marR="0" lvl="0" indent="0" algn="l" defTabSz="4298410" rtl="1"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smtClean="0">
                <a:ln>
                  <a:noFill/>
                </a:ln>
                <a:solidFill>
                  <a:schemeClr val="accent5">
                    <a:lumMod val="50000"/>
                  </a:schemeClr>
                </a:solidFill>
                <a:effectLst/>
                <a:uLnTx/>
                <a:uFillTx/>
                <a:ea typeface="+mn-ea"/>
              </a:rPr>
              <a:t> </a:t>
            </a:r>
            <a:endParaRPr kumimoji="0" lang="fr-FR" sz="4400" b="0" i="0" u="none" strike="noStrike" kern="1200" cap="none" spc="0" normalizeH="0" baseline="0" noProof="0" smtClean="0">
              <a:ln>
                <a:noFill/>
              </a:ln>
              <a:solidFill>
                <a:schemeClr val="accent5">
                  <a:lumMod val="50000"/>
                </a:schemeClr>
              </a:solidFill>
              <a:effectLst/>
              <a:uLnTx/>
              <a:uFillTx/>
              <a:ea typeface="+mn-ea"/>
            </a:endParaRPr>
          </a:p>
          <a:p>
            <a:pPr marL="0" marR="0" lvl="0" indent="0" algn="l" defTabSz="4298410" rtl="0" eaLnBrk="1" fontAlgn="auto" latinLnBrk="0" hangingPunct="1">
              <a:lnSpc>
                <a:spcPct val="100000"/>
              </a:lnSpc>
              <a:spcBef>
                <a:spcPct val="20000"/>
              </a:spcBef>
              <a:spcAft>
                <a:spcPts val="0"/>
              </a:spcAft>
              <a:buClrTx/>
              <a:buSzTx/>
              <a:buFont typeface="Arial" pitchFamily="34" charset="0"/>
              <a:buNone/>
              <a:tabLst/>
              <a:defRPr/>
            </a:pPr>
            <a:endParaRPr kumimoji="0" lang="en-US" sz="2800" b="0" i="0" u="none" strike="noStrike" kern="1200" cap="none" spc="0" normalizeH="0" baseline="0" noProof="0" dirty="0">
              <a:ln>
                <a:noFill/>
              </a:ln>
              <a:solidFill>
                <a:schemeClr val="accent5">
                  <a:lumMod val="50000"/>
                </a:schemeClr>
              </a:solidFill>
              <a:effectLst/>
              <a:uLnTx/>
              <a:uFillTx/>
              <a:ea typeface="+mn-ea"/>
            </a:endParaRPr>
          </a:p>
        </p:txBody>
      </p:sp>
      <p:pic>
        <p:nvPicPr>
          <p:cNvPr id="34" name="Image 33"/>
          <p:cNvPicPr/>
          <p:nvPr/>
        </p:nvPicPr>
        <p:blipFill>
          <a:blip r:embed="rId3" cstate="print"/>
          <a:srcRect t="26418" r="84167"/>
          <a:stretch>
            <a:fillRect/>
          </a:stretch>
        </p:blipFill>
        <p:spPr bwMode="auto">
          <a:xfrm>
            <a:off x="25746553" y="492940"/>
            <a:ext cx="3898383" cy="3760129"/>
          </a:xfrm>
          <a:prstGeom prst="rect">
            <a:avLst/>
          </a:prstGeom>
          <a:noFill/>
        </p:spPr>
      </p:pic>
      <p:sp>
        <p:nvSpPr>
          <p:cNvPr id="49" name="Oval 48"/>
          <p:cNvSpPr/>
          <p:nvPr/>
        </p:nvSpPr>
        <p:spPr>
          <a:xfrm>
            <a:off x="18600173" y="37466339"/>
            <a:ext cx="7584141" cy="2550694"/>
          </a:xfrm>
          <a:prstGeom prst="ellipse">
            <a:avLst/>
          </a:prstGeom>
          <a:ln/>
        </p:spPr>
        <p:style>
          <a:lnRef idx="1">
            <a:schemeClr val="accent6"/>
          </a:lnRef>
          <a:fillRef idx="2">
            <a:schemeClr val="accent6"/>
          </a:fillRef>
          <a:effectRef idx="1">
            <a:schemeClr val="accent6"/>
          </a:effectRef>
          <a:fontRef idx="minor">
            <a:schemeClr val="dk1"/>
          </a:fontRef>
        </p:style>
        <p:txBody>
          <a:bodyPr rtlCol="1" anchor="ctr"/>
          <a:lstStyle/>
          <a:p>
            <a:pPr algn="ctr"/>
            <a:r>
              <a:rPr lang="ar-DZ"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2015/2014 </a:t>
            </a:r>
            <a:endParaRPr lang="ar-DZ"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3" name="Rectangle 32"/>
          <p:cNvSpPr/>
          <p:nvPr/>
        </p:nvSpPr>
        <p:spPr>
          <a:xfrm>
            <a:off x="16531388" y="6905864"/>
            <a:ext cx="12729411"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مقدمة:</a:t>
            </a:r>
            <a:endParaRPr lang="fr-FR" sz="5400" b="1" dirty="0">
              <a:solidFill>
                <a:schemeClr val="tx1"/>
              </a:solidFill>
            </a:endParaRPr>
          </a:p>
        </p:txBody>
      </p:sp>
      <p:sp>
        <p:nvSpPr>
          <p:cNvPr id="36" name="Rectangle 35"/>
          <p:cNvSpPr/>
          <p:nvPr/>
        </p:nvSpPr>
        <p:spPr>
          <a:xfrm>
            <a:off x="16148049" y="15607610"/>
            <a:ext cx="13205011" cy="117357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تحديد الإشكالية:</a:t>
            </a:r>
            <a:endParaRPr lang="fr-FR" sz="5400" b="1" dirty="0">
              <a:solidFill>
                <a:schemeClr val="tx1"/>
              </a:solidFill>
            </a:endParaRPr>
          </a:p>
        </p:txBody>
      </p:sp>
      <p:sp>
        <p:nvSpPr>
          <p:cNvPr id="43" name="Rectangle 42"/>
          <p:cNvSpPr/>
          <p:nvPr/>
        </p:nvSpPr>
        <p:spPr>
          <a:xfrm>
            <a:off x="16148049" y="21192567"/>
            <a:ext cx="13205011"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err="1" smtClean="0">
                <a:solidFill>
                  <a:schemeClr val="tx1"/>
                </a:solidFill>
              </a:rPr>
              <a:t>التساؤولات</a:t>
            </a:r>
            <a:r>
              <a:rPr lang="ar-DZ" sz="5400" b="1" dirty="0" smtClean="0">
                <a:solidFill>
                  <a:schemeClr val="tx1"/>
                </a:solidFill>
              </a:rPr>
              <a:t> الفرعية:</a:t>
            </a:r>
            <a:endParaRPr lang="fr-FR" sz="5400" b="1" dirty="0">
              <a:solidFill>
                <a:schemeClr val="tx1"/>
              </a:solidFill>
            </a:endParaRPr>
          </a:p>
        </p:txBody>
      </p:sp>
      <p:sp>
        <p:nvSpPr>
          <p:cNvPr id="44" name="Rectangle 43"/>
          <p:cNvSpPr/>
          <p:nvPr/>
        </p:nvSpPr>
        <p:spPr>
          <a:xfrm>
            <a:off x="16148049" y="27744821"/>
            <a:ext cx="13158881" cy="1289402"/>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أهداف البحث:</a:t>
            </a:r>
            <a:endParaRPr lang="fr-FR" sz="5400" b="1" dirty="0">
              <a:solidFill>
                <a:schemeClr val="tx1"/>
              </a:solidFill>
            </a:endParaRPr>
          </a:p>
        </p:txBody>
      </p:sp>
      <p:sp>
        <p:nvSpPr>
          <p:cNvPr id="6145"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-جمع البيانات و المعطيات حول الثورة الجزائرية وعلاقة الصحافة في تحريك المسيرة النضالية لثورة.</a:t>
            </a:r>
            <a:endParaRPr kumimoji="0" lang="fr-FR" sz="2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-محاولة معرفة أهم الصحف التي كانت تصدر في فترة الثورة وتقديم إحصاءات حول صدورها ومضمونها. </a:t>
            </a:r>
            <a:endParaRPr kumimoji="0" lang="fr-FR" sz="2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-إعطاء صورة عن واقع الصحف الجزائرية إبان الثورة وكيف اثرت في تحريك عجلة الثورة.</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6146" name="Rectangle 2"/>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-جمع البيانات و المعطيات حول الثورة الجزائرية وعلاقة الصحافة في تحريك المسيرة النضالية لثورة.</a:t>
            </a:r>
            <a:endParaRPr kumimoji="0" lang="fr-FR" sz="2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-محاولة معرفة أهم الصحف التي كانت تصدر في فترة الثورة وتقديم إحصاءات حول صدورها ومضمونها. </a:t>
            </a:r>
            <a:endParaRPr kumimoji="0" lang="fr-FR" sz="2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-إعطاء صورة عن واقع الصحف الجزائرية إبان الثورة وكيف اثرت في تحريك عجلة الثورة.</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6147" name="Rectangle 3"/>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-جمع البيانات و المعطيات حول الثورة الجزائرية وعلاقة الصحافة في تحريك المسيرة النضالية لثورة.</a:t>
            </a:r>
            <a:endParaRPr kumimoji="0" lang="fr-FR" sz="2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-محاولة معرفة أهم الصحف التي كانت تصدر في فترة الثورة وتقديم إحصاءات حول صدورها ومضمونها. </a:t>
            </a:r>
            <a:endParaRPr kumimoji="0" lang="fr-FR" sz="2700" b="0" i="0" u="none" strike="noStrike" cap="none" normalizeH="0" baseline="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-إعطاء صورة عن واقع الصحف الجزائرية إبان الثورة وكيف اثرت في تحريك عجلة الثورة.</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41" name="Rectangle 40"/>
          <p:cNvSpPr/>
          <p:nvPr/>
        </p:nvSpPr>
        <p:spPr>
          <a:xfrm>
            <a:off x="2782422" y="15295244"/>
            <a:ext cx="11738152"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المنهج المعتمد في البحث:</a:t>
            </a:r>
            <a:endParaRPr lang="fr-FR" sz="5400" b="1" dirty="0">
              <a:solidFill>
                <a:schemeClr val="tx1"/>
              </a:solidFill>
            </a:endParaRPr>
          </a:p>
        </p:txBody>
      </p:sp>
      <p:sp>
        <p:nvSpPr>
          <p:cNvPr id="2"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تندرج دراستنا ضمن البحوث الوصفية والتي تهدف الى تفسير وتحليل خصائص الظاهرة   حيث يعد جهدا علميا منظما للحصول على بيانات ومعلومات الصحف الصادرة في وقت الثورة    كما إعتمدنا على منهج المسح الشامل لهذه الصحف منذ صدورها واهم الأخبار التي كانت تعالجها.</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39" name="Rectangle 38"/>
          <p:cNvSpPr/>
          <p:nvPr/>
        </p:nvSpPr>
        <p:spPr>
          <a:xfrm>
            <a:off x="2782422" y="7363064"/>
            <a:ext cx="11738152"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أهمية البحث:</a:t>
            </a:r>
            <a:endParaRPr lang="fr-FR" sz="5400" b="1" dirty="0">
              <a:solidFill>
                <a:schemeClr val="tx1"/>
              </a:solidFill>
            </a:endParaRPr>
          </a:p>
        </p:txBody>
      </p:sp>
      <p:sp>
        <p:nvSpPr>
          <p:cNvPr id="42" name="Espace réservé du texte 41"/>
          <p:cNvSpPr>
            <a:spLocks noGrp="1"/>
          </p:cNvSpPr>
          <p:nvPr>
            <p:ph type="body" sz="quarter" idx="20"/>
          </p:nvPr>
        </p:nvSpPr>
        <p:spPr>
          <a:xfrm rot="10800000" flipV="1">
            <a:off x="537437" y="30988869"/>
            <a:ext cx="14300387" cy="4958481"/>
          </a:xfrm>
        </p:spPr>
        <p:txBody>
          <a:bodyPr/>
          <a:lstStyle/>
          <a:p>
            <a:pPr algn="r"/>
            <a:r>
              <a:rPr lang="ar-SA" sz="4400" b="0" u="none" dirty="0" smtClean="0">
                <a:solidFill>
                  <a:schemeClr val="tx1"/>
                </a:solidFill>
              </a:rPr>
              <a:t>ظهرتْ صحيفة " المجاهد " اللسان المركزي لجبهة التحرير الوطني لأول مرة كنشرة للثورة الجزائرية في جوان من سنة 1956 بالجزائر، باللغة الفرنسية ثم تُرجمت بعد ذلك إلى اللغة العربية . وقد جاء في افتتاحية العدد الأول ما يلي</a:t>
            </a:r>
            <a:r>
              <a:rPr lang="fr-FR" sz="4400" b="0" u="none" dirty="0" smtClean="0">
                <a:solidFill>
                  <a:schemeClr val="tx1"/>
                </a:solidFill>
              </a:rPr>
              <a:t> : " </a:t>
            </a:r>
            <a:r>
              <a:rPr lang="ar-SA" sz="4400" b="0" u="none" dirty="0" smtClean="0">
                <a:solidFill>
                  <a:schemeClr val="tx1"/>
                </a:solidFill>
              </a:rPr>
              <a:t>ستكون " المجاهد " بالإضافة إلى جريدة " المقاومة الجزائرية</a:t>
            </a:r>
            <a:r>
              <a:rPr lang="fr-FR" sz="4400" b="0" u="none" dirty="0" smtClean="0">
                <a:solidFill>
                  <a:schemeClr val="tx1"/>
                </a:solidFill>
              </a:rPr>
              <a:t>" </a:t>
            </a:r>
            <a:r>
              <a:rPr lang="ar-SA" sz="4400" b="0" u="none" dirty="0" smtClean="0">
                <a:solidFill>
                  <a:schemeClr val="tx1"/>
                </a:solidFill>
              </a:rPr>
              <a:t>اللسان الناطق المأذون له أن يتكلم باسم جبهة التحرير الوطني كما سيكون المرآة التي تنعكس فيها نشاطات جيش التحرير الوطني وستتبوأ "المجاهد مكانته</a:t>
            </a:r>
            <a:r>
              <a:rPr lang="ar-SA" sz="4400" b="0" u="none" dirty="0" smtClean="0">
                <a:solidFill>
                  <a:schemeClr val="tx1"/>
                </a:solidFill>
              </a:rPr>
              <a:t>ا</a:t>
            </a:r>
            <a:endParaRPr lang="fr-FR" sz="4400" b="0" u="none" dirty="0">
              <a:solidFill>
                <a:schemeClr val="tx1"/>
              </a:solidFill>
            </a:endParaRPr>
          </a:p>
        </p:txBody>
      </p:sp>
      <p:sp>
        <p:nvSpPr>
          <p:cNvPr id="3" name="Rectangle 1"/>
          <p:cNvSpPr>
            <a:spLocks noChangeArrowheads="1"/>
          </p:cNvSpPr>
          <p:nvPr/>
        </p:nvSpPr>
        <p:spPr bwMode="auto">
          <a:xfrm>
            <a:off x="0" y="0"/>
            <a:ext cx="30275213"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1800" b="0" i="0" u="none" strike="noStrike" cap="none" normalizeH="0" baseline="0" smtClean="0">
                <a:ln>
                  <a:noFill/>
                </a:ln>
                <a:solidFill>
                  <a:schemeClr val="tx1"/>
                </a:solidFill>
                <a:effectLst/>
                <a:latin typeface="Calibri" pitchFamily="34" charset="0"/>
                <a:ea typeface="Calibri" pitchFamily="34" charset="0"/>
                <a:cs typeface="Arial" pitchFamily="34" charset="0"/>
              </a:rPr>
              <a:t>نظرا لأهمية الصحافة و الإعلام ودورها الفعال في خدمة الثورة من خلال التوعية الفكرية ونشر الأخبار والمستجدات في مختلف المجالات وخصوصا التي تخدم الثورة التحريرية ،بتنوع مواضيعه ولغاته ظهرت هناك مؤلفات عدة في هذا المجال من كتب ودوريات ومذكرات وطنية وعربية تظهر أهميته كأحد الوسائل الرئيسية التي ساهمت في مواجهة الاحتلال وعلى هذا الأساس جاء توظيف مختلف الوسائل الإعلامية للمسيرة النضالية.</a:t>
            </a:r>
            <a:endParaRPr kumimoji="0" lang="ar-DZ"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Rectangle 44"/>
          <p:cNvSpPr/>
          <p:nvPr/>
        </p:nvSpPr>
        <p:spPr>
          <a:xfrm>
            <a:off x="2478506" y="21192567"/>
            <a:ext cx="12042068"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الحدود الزمنية والمكانية لدارسة:</a:t>
            </a:r>
            <a:endParaRPr lang="fr-FR" sz="5400" dirty="0">
              <a:solidFill>
                <a:schemeClr val="tx1"/>
              </a:solidFill>
            </a:endParaRPr>
          </a:p>
        </p:txBody>
      </p:sp>
      <p:sp>
        <p:nvSpPr>
          <p:cNvPr id="46" name="Rectangle 45"/>
          <p:cNvSpPr/>
          <p:nvPr/>
        </p:nvSpPr>
        <p:spPr>
          <a:xfrm>
            <a:off x="2189746" y="30319579"/>
            <a:ext cx="12330827" cy="9144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r"/>
            <a:r>
              <a:rPr lang="ar-DZ" sz="5400" b="1" dirty="0" smtClean="0">
                <a:solidFill>
                  <a:schemeClr val="tx1"/>
                </a:solidFill>
              </a:rPr>
              <a:t>الجانب التطبيقي:</a:t>
            </a:r>
            <a:endParaRPr lang="fr-FR" sz="5400" b="1" dirty="0">
              <a:solidFill>
                <a:schemeClr val="tx1"/>
              </a:solidFill>
            </a:endParaRPr>
          </a:p>
        </p:txBody>
      </p:sp>
      <p:pic>
        <p:nvPicPr>
          <p:cNvPr id="4098" name="Picture 2" descr="J:\bluetooth\11041412_1421667298130373_1719926497_n.jpg"/>
          <p:cNvPicPr>
            <a:picLocks noChangeAspect="1" noChangeArrowheads="1"/>
          </p:cNvPicPr>
          <p:nvPr/>
        </p:nvPicPr>
        <p:blipFill>
          <a:blip r:embed="rId4" cstate="print"/>
          <a:srcRect/>
          <a:stretch>
            <a:fillRect/>
          </a:stretch>
        </p:blipFill>
        <p:spPr bwMode="auto">
          <a:xfrm>
            <a:off x="1051016" y="35680650"/>
            <a:ext cx="13469557" cy="5619750"/>
          </a:xfrm>
          <a:prstGeom prst="rect">
            <a:avLst/>
          </a:prstGeom>
          <a:noFill/>
        </p:spPr>
      </p:pic>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1361</TotalTime>
  <Words>606</Words>
  <Application>Microsoft Office PowerPoint</Application>
  <PresentationFormat>Personnalisé</PresentationFormat>
  <Paragraphs>61</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Slimane</cp:lastModifiedBy>
  <cp:revision>149</cp:revision>
  <dcterms:created xsi:type="dcterms:W3CDTF">2012-02-10T00:21:22Z</dcterms:created>
  <dcterms:modified xsi:type="dcterms:W3CDTF">2015-02-28T14:42:17Z</dcterms:modified>
</cp:coreProperties>
</file>